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vsdx" ContentType="application/vnd.ms-visio.drawi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5"/>
  </p:notesMasterIdLst>
  <p:sldIdLst>
    <p:sldId id="322" r:id="rId2"/>
    <p:sldId id="337" r:id="rId3"/>
    <p:sldId id="304" r:id="rId4"/>
    <p:sldId id="327" r:id="rId5"/>
    <p:sldId id="309" r:id="rId6"/>
    <p:sldId id="312" r:id="rId7"/>
    <p:sldId id="302" r:id="rId8"/>
    <p:sldId id="306" r:id="rId9"/>
    <p:sldId id="307" r:id="rId10"/>
    <p:sldId id="303" r:id="rId11"/>
    <p:sldId id="336" r:id="rId12"/>
    <p:sldId id="308" r:id="rId13"/>
    <p:sldId id="313" r:id="rId14"/>
    <p:sldId id="294" r:id="rId15"/>
    <p:sldId id="329" r:id="rId16"/>
    <p:sldId id="325" r:id="rId17"/>
    <p:sldId id="331" r:id="rId18"/>
    <p:sldId id="330" r:id="rId19"/>
    <p:sldId id="311" r:id="rId20"/>
    <p:sldId id="338" r:id="rId21"/>
    <p:sldId id="334" r:id="rId22"/>
    <p:sldId id="289" r:id="rId23"/>
    <p:sldId id="335" r:id="rId24"/>
    <p:sldId id="328" r:id="rId25"/>
    <p:sldId id="305" r:id="rId26"/>
    <p:sldId id="324" r:id="rId27"/>
    <p:sldId id="256" r:id="rId28"/>
    <p:sldId id="257" r:id="rId29"/>
    <p:sldId id="262" r:id="rId30"/>
    <p:sldId id="261" r:id="rId31"/>
    <p:sldId id="260" r:id="rId32"/>
    <p:sldId id="258" r:id="rId33"/>
    <p:sldId id="259"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088" userDrawn="1">
          <p15:clr>
            <a:srgbClr val="A4A3A4"/>
          </p15:clr>
        </p15:guide>
        <p15:guide id="2" pos="381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3300"/>
    <a:srgbClr val="CC66FF"/>
    <a:srgbClr val="9966FF"/>
    <a:srgbClr val="FF00FF"/>
    <a:srgbClr val="FFFF00"/>
    <a:srgbClr val="4747FF"/>
    <a:srgbClr val="00CC66"/>
    <a:srgbClr val="6C9AC3"/>
    <a:srgbClr val="80BE63"/>
    <a:srgbClr val="E28F4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698" autoAdjust="0"/>
    <p:restoredTop sz="75978" autoAdjust="0"/>
  </p:normalViewPr>
  <p:slideViewPr>
    <p:cSldViewPr snapToGrid="0" showGuides="1">
      <p:cViewPr varScale="1">
        <p:scale>
          <a:sx n="50" d="100"/>
          <a:sy n="50" d="100"/>
        </p:scale>
        <p:origin x="932" y="28"/>
      </p:cViewPr>
      <p:guideLst>
        <p:guide orient="horz" pos="2088"/>
        <p:guide pos="3816"/>
      </p:guideLst>
    </p:cSldViewPr>
  </p:slideViewPr>
  <p:notesTextViewPr>
    <p:cViewPr>
      <p:scale>
        <a:sx n="70" d="100"/>
        <a:sy n="7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D93C9B2-20F6-4DB1-B471-224337D0AC79}" type="datetimeFigureOut">
              <a:rPr lang="en-US" smtClean="0"/>
              <a:t>11/22/2022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148858F-F1DB-4027-9C85-CCA6849540DD}" type="slidenum">
              <a:rPr lang="en-US" smtClean="0"/>
              <a:t>‹#›</a:t>
            </a:fld>
            <a:endParaRPr lang="en-US"/>
          </a:p>
        </p:txBody>
      </p:sp>
    </p:spTree>
    <p:extLst>
      <p:ext uri="{BB962C8B-B14F-4D97-AF65-F5344CB8AC3E}">
        <p14:creationId xmlns:p14="http://schemas.microsoft.com/office/powerpoint/2010/main" val="8186998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en.wikipedia.org/wiki/National_Institute_of_Standards_and_Technology"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Welcome to Practicum AI Foundations of Deep Learning – Gradient Descent.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latin typeface="Palatino Linotype" panose="02040502050505030304" pitchFamily="18" charset="0"/>
            </a:endParaRPr>
          </a:p>
        </p:txBody>
      </p:sp>
      <p:sp>
        <p:nvSpPr>
          <p:cNvPr id="4" name="Slide Number Placeholder 3"/>
          <p:cNvSpPr>
            <a:spLocks noGrp="1"/>
          </p:cNvSpPr>
          <p:nvPr>
            <p:ph type="sldNum" sz="quarter" idx="5"/>
          </p:nvPr>
        </p:nvSpPr>
        <p:spPr/>
        <p:txBody>
          <a:bodyPr/>
          <a:lstStyle/>
          <a:p>
            <a:fld id="{3148858F-F1DB-4027-9C85-CCA6849540DD}" type="slidenum">
              <a:rPr lang="en-US" smtClean="0"/>
              <a:t>1</a:t>
            </a:fld>
            <a:endParaRPr lang="en-US"/>
          </a:p>
        </p:txBody>
      </p:sp>
    </p:spTree>
    <p:extLst>
      <p:ext uri="{BB962C8B-B14F-4D97-AF65-F5344CB8AC3E}">
        <p14:creationId xmlns:p14="http://schemas.microsoft.com/office/powerpoint/2010/main" val="35514228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C3C3B"/>
                </a:solidFill>
                <a:effectLst/>
                <a:latin typeface="+mn-lt"/>
              </a:rPr>
              <a:t>Another complicating factor is the fact that the loss function’s contour may not look like a nice, regular bowl.  So far, I’ve used a simple example to facilitate a foundational understanding.  But reality is often much more complex.  A contour may have holes, ridges, plateaus, and all sorts of irregular terrains, making </a:t>
            </a:r>
            <a:r>
              <a:rPr lang="en-US" b="1" i="0" dirty="0">
                <a:solidFill>
                  <a:srgbClr val="3C3C3B"/>
                </a:solidFill>
                <a:effectLst/>
                <a:latin typeface="+mn-lt"/>
              </a:rPr>
              <a:t>convergence</a:t>
            </a:r>
            <a:r>
              <a:rPr lang="en-US" b="0" i="0" dirty="0">
                <a:solidFill>
                  <a:srgbClr val="3C3C3B"/>
                </a:solidFill>
                <a:effectLst/>
                <a:latin typeface="+mn-lt"/>
              </a:rPr>
              <a:t> to the global minimum difficult to achieve, if not impossible. </a:t>
            </a:r>
          </a:p>
          <a:p>
            <a:endParaRPr lang="en-US" b="0" i="0" dirty="0">
              <a:solidFill>
                <a:srgbClr val="3C3C3B"/>
              </a:solidFill>
              <a:effectLst/>
              <a:latin typeface="+mn-lt"/>
            </a:endParaRPr>
          </a:p>
          <a:p>
            <a:endParaRPr lang="en-US" b="0" i="0" dirty="0">
              <a:solidFill>
                <a:srgbClr val="3C3C3B"/>
              </a:solidFill>
              <a:effectLst/>
              <a:latin typeface="Lato"/>
            </a:endParaRPr>
          </a:p>
        </p:txBody>
      </p:sp>
      <p:sp>
        <p:nvSpPr>
          <p:cNvPr id="4" name="Slide Number Placeholder 3"/>
          <p:cNvSpPr>
            <a:spLocks noGrp="1"/>
          </p:cNvSpPr>
          <p:nvPr>
            <p:ph type="sldNum" sz="quarter" idx="5"/>
          </p:nvPr>
        </p:nvSpPr>
        <p:spPr/>
        <p:txBody>
          <a:bodyPr/>
          <a:lstStyle/>
          <a:p>
            <a:fld id="{3148858F-F1DB-4027-9C85-CCA6849540DD}" type="slidenum">
              <a:rPr lang="en-US" smtClean="0"/>
              <a:t>10</a:t>
            </a:fld>
            <a:endParaRPr lang="en-US"/>
          </a:p>
        </p:txBody>
      </p:sp>
    </p:spTree>
    <p:extLst>
      <p:ext uri="{BB962C8B-B14F-4D97-AF65-F5344CB8AC3E}">
        <p14:creationId xmlns:p14="http://schemas.microsoft.com/office/powerpoint/2010/main" val="15919582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C3C3B"/>
                </a:solidFill>
                <a:effectLst/>
                <a:latin typeface="+mn-lt"/>
              </a:rPr>
              <a:t>Keep in mind that the architecture of the model determines the contour of the loss function.   Consider, for example, the loss contour for the ResNet-56 model, with and without skip connections.  (A skip connection allows us to jump over some of the layers in a neural network)   Here a slight change in model architecture had a dramatic effect on the loss contour and whether the model </a:t>
            </a:r>
            <a:r>
              <a:rPr lang="en-US" b="1" i="0" dirty="0">
                <a:solidFill>
                  <a:srgbClr val="3C3C3B"/>
                </a:solidFill>
                <a:effectLst/>
                <a:latin typeface="+mn-lt"/>
              </a:rPr>
              <a:t>is</a:t>
            </a:r>
            <a:r>
              <a:rPr lang="en-US" b="0" i="0" dirty="0">
                <a:solidFill>
                  <a:srgbClr val="3C3C3B"/>
                </a:solidFill>
                <a:effectLst/>
                <a:latin typeface="+mn-lt"/>
              </a:rPr>
              <a:t> or </a:t>
            </a:r>
            <a:r>
              <a:rPr lang="en-US" b="1" i="0" dirty="0">
                <a:solidFill>
                  <a:srgbClr val="3C3C3B"/>
                </a:solidFill>
                <a:effectLst/>
                <a:latin typeface="+mn-lt"/>
              </a:rPr>
              <a:t>is not </a:t>
            </a:r>
            <a:r>
              <a:rPr lang="en-US" b="0" i="0" dirty="0">
                <a:solidFill>
                  <a:srgbClr val="3C3C3B"/>
                </a:solidFill>
                <a:effectLst/>
                <a:latin typeface="+mn-lt"/>
              </a:rPr>
              <a:t>trainable.   </a:t>
            </a:r>
          </a:p>
          <a:p>
            <a:endParaRPr lang="en-US" b="0" i="0" dirty="0">
              <a:solidFill>
                <a:srgbClr val="3C3C3B"/>
              </a:solidFill>
              <a:effectLst/>
              <a:latin typeface="+mn-lt"/>
            </a:endParaRPr>
          </a:p>
          <a:p>
            <a:r>
              <a:rPr lang="en-US" b="0" i="0" dirty="0">
                <a:solidFill>
                  <a:srgbClr val="3C3C3B"/>
                </a:solidFill>
                <a:effectLst/>
                <a:latin typeface="+mn-lt"/>
              </a:rPr>
              <a:t>Note: what we’re doing here is reducing a high-dimensional space to 3-dimensions.  And yes, this is a complex and highly mathematical process, well beyond the scope of this learning experience. </a:t>
            </a:r>
          </a:p>
          <a:p>
            <a:endParaRPr lang="en-US" b="0" i="0" dirty="0">
              <a:solidFill>
                <a:srgbClr val="3C3C3B"/>
              </a:solidFill>
              <a:effectLst/>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3C3C3B"/>
                </a:solidFill>
                <a:effectLst/>
                <a:latin typeface="+mn-lt"/>
              </a:rPr>
              <a:t>Article Link: </a:t>
            </a:r>
            <a:r>
              <a:rPr lang="en-US" sz="1800" dirty="0">
                <a:effectLst/>
                <a:latin typeface="Calibri" panose="020F0502020204030204" pitchFamily="34" charset="0"/>
                <a:ea typeface="Malgun Gothic" panose="020B0503020000020004" pitchFamily="34" charset="-127"/>
                <a:cs typeface="Times New Roman" panose="02020603050405020304" pitchFamily="18" charset="0"/>
              </a:rPr>
              <a:t>https://proceedings.neurips.cc/paper/2018/file/a41b3bb3e6b050b6c9067c67f663b915-Paper.pdf</a:t>
            </a:r>
          </a:p>
          <a:p>
            <a:endParaRPr lang="en-US" b="0" i="0" dirty="0">
              <a:solidFill>
                <a:srgbClr val="3C3C3B"/>
              </a:solidFill>
              <a:effectLst/>
              <a:latin typeface="+mn-lt"/>
            </a:endParaRPr>
          </a:p>
          <a:p>
            <a:endParaRPr lang="en-US" b="0" i="0" dirty="0">
              <a:solidFill>
                <a:srgbClr val="3C3C3B"/>
              </a:solidFill>
              <a:effectLst/>
              <a:latin typeface="+mn-lt"/>
            </a:endParaRPr>
          </a:p>
          <a:p>
            <a:endParaRPr lang="en-US" b="0" i="0" dirty="0">
              <a:solidFill>
                <a:srgbClr val="3C3C3B"/>
              </a:solidFill>
              <a:effectLst/>
              <a:latin typeface="Lato"/>
            </a:endParaRPr>
          </a:p>
        </p:txBody>
      </p:sp>
      <p:sp>
        <p:nvSpPr>
          <p:cNvPr id="4" name="Slide Number Placeholder 3"/>
          <p:cNvSpPr>
            <a:spLocks noGrp="1"/>
          </p:cNvSpPr>
          <p:nvPr>
            <p:ph type="sldNum" sz="quarter" idx="5"/>
          </p:nvPr>
        </p:nvSpPr>
        <p:spPr/>
        <p:txBody>
          <a:bodyPr/>
          <a:lstStyle/>
          <a:p>
            <a:fld id="{3148858F-F1DB-4027-9C85-CCA6849540DD}" type="slidenum">
              <a:rPr lang="en-US" smtClean="0"/>
              <a:t>11</a:t>
            </a:fld>
            <a:endParaRPr lang="en-US"/>
          </a:p>
        </p:txBody>
      </p:sp>
    </p:spTree>
    <p:extLst>
      <p:ext uri="{BB962C8B-B14F-4D97-AF65-F5344CB8AC3E}">
        <p14:creationId xmlns:p14="http://schemas.microsoft.com/office/powerpoint/2010/main" val="41962530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C3C3B"/>
                </a:solidFill>
                <a:effectLst/>
                <a:latin typeface="Calibri" panose="020F0502020204030204" pitchFamily="34" charset="0"/>
                <a:cs typeface="Calibri" panose="020F0502020204030204" pitchFamily="34" charset="0"/>
              </a:rPr>
              <a:t>With complex contours, it can be hard to find a global minimum.  Consider this image.  If we start on the left, then gradient descent might converge to a </a:t>
            </a:r>
            <a:r>
              <a:rPr lang="en-US" b="1" i="0" dirty="0">
                <a:solidFill>
                  <a:srgbClr val="3C3C3B"/>
                </a:solidFill>
                <a:effectLst/>
                <a:latin typeface="Calibri" panose="020F0502020204030204" pitchFamily="34" charset="0"/>
                <a:cs typeface="Calibri" panose="020F0502020204030204" pitchFamily="34" charset="0"/>
              </a:rPr>
              <a:t>local minimum</a:t>
            </a:r>
            <a:r>
              <a:rPr lang="en-US" b="0" i="0" dirty="0">
                <a:solidFill>
                  <a:srgbClr val="3C3C3B"/>
                </a:solidFill>
                <a:effectLst/>
                <a:latin typeface="Calibri" panose="020F0502020204030204" pitchFamily="34" charset="0"/>
                <a:cs typeface="Calibri" panose="020F0502020204030204" pitchFamily="34" charset="0"/>
              </a:rPr>
              <a:t> that is not as good as the </a:t>
            </a:r>
            <a:r>
              <a:rPr lang="en-US" b="1" i="0" dirty="0">
                <a:solidFill>
                  <a:srgbClr val="3C3C3B"/>
                </a:solidFill>
                <a:effectLst/>
                <a:latin typeface="Calibri" panose="020F0502020204030204" pitchFamily="34" charset="0"/>
                <a:cs typeface="Calibri" panose="020F0502020204030204" pitchFamily="34" charset="0"/>
              </a:rPr>
              <a:t>global minimum</a:t>
            </a:r>
            <a:r>
              <a:rPr lang="en-US" b="0" i="0" dirty="0">
                <a:solidFill>
                  <a:srgbClr val="3C3C3B"/>
                </a:solidFill>
                <a:effectLst/>
                <a:latin typeface="Calibri" panose="020F0502020204030204" pitchFamily="34" charset="0"/>
                <a:cs typeface="Calibri" panose="020F0502020204030204" pitchFamily="34" charset="0"/>
              </a:rPr>
              <a:t>.  If we start, however, on the right, it might take too long to cross the plateau.  In that case, stop too early and one never finds the global minimum.  Can we overcome this problem? </a:t>
            </a:r>
          </a:p>
          <a:p>
            <a:endParaRPr lang="en-US" b="0" i="0" dirty="0">
              <a:solidFill>
                <a:srgbClr val="3C3C3B"/>
              </a:solidFill>
              <a:effectLst/>
              <a:latin typeface="Calibri" panose="020F0502020204030204" pitchFamily="34" charset="0"/>
              <a:cs typeface="Calibri" panose="020F0502020204030204" pitchFamily="34" charset="0"/>
            </a:endParaRPr>
          </a:p>
        </p:txBody>
      </p:sp>
      <p:sp>
        <p:nvSpPr>
          <p:cNvPr id="4" name="Slide Number Placeholder 3"/>
          <p:cNvSpPr>
            <a:spLocks noGrp="1"/>
          </p:cNvSpPr>
          <p:nvPr>
            <p:ph type="sldNum" sz="quarter" idx="5"/>
          </p:nvPr>
        </p:nvSpPr>
        <p:spPr/>
        <p:txBody>
          <a:bodyPr/>
          <a:lstStyle/>
          <a:p>
            <a:fld id="{3148858F-F1DB-4027-9C85-CCA6849540DD}" type="slidenum">
              <a:rPr lang="en-US" smtClean="0"/>
              <a:t>12</a:t>
            </a:fld>
            <a:endParaRPr lang="en-US"/>
          </a:p>
        </p:txBody>
      </p:sp>
    </p:spTree>
    <p:extLst>
      <p:ext uri="{BB962C8B-B14F-4D97-AF65-F5344CB8AC3E}">
        <p14:creationId xmlns:p14="http://schemas.microsoft.com/office/powerpoint/2010/main" val="7934175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0" i="0" u="none" strike="noStrike" kern="1200" dirty="0">
                <a:solidFill>
                  <a:schemeClr val="tx1"/>
                </a:solidFill>
                <a:effectLst/>
                <a:latin typeface="+mn-lt"/>
                <a:ea typeface="+mn-ea"/>
                <a:cs typeface="+mn-cs"/>
              </a:rPr>
              <a:t>Well, a lot of research has focused on the problem of adjusting the learning rate when a loss function contour has many ridges, valleys, and plateaus.  It’s the </a:t>
            </a:r>
            <a:r>
              <a:rPr lang="en-US" sz="1200" b="1" i="0" u="none" strike="noStrike" kern="1200" dirty="0">
                <a:solidFill>
                  <a:schemeClr val="tx1"/>
                </a:solidFill>
                <a:effectLst/>
                <a:latin typeface="+mn-lt"/>
                <a:ea typeface="+mn-ea"/>
                <a:cs typeface="+mn-cs"/>
              </a:rPr>
              <a:t>optimizer’s</a:t>
            </a:r>
            <a:r>
              <a:rPr lang="en-US" sz="1200" b="0" i="0" u="none" strike="noStrike" kern="1200" dirty="0">
                <a:solidFill>
                  <a:schemeClr val="tx1"/>
                </a:solidFill>
                <a:effectLst/>
                <a:latin typeface="+mn-lt"/>
                <a:ea typeface="+mn-ea"/>
                <a:cs typeface="+mn-cs"/>
              </a:rPr>
              <a:t> job to find that global minimum.</a:t>
            </a:r>
          </a:p>
          <a:p>
            <a:pPr rtl="0" fontAlgn="base"/>
            <a:endParaRPr lang="en-US" sz="1200" b="0" i="0" u="none" strike="noStrike" kern="1200" dirty="0">
              <a:solidFill>
                <a:schemeClr val="tx1"/>
              </a:solidFill>
              <a:effectLst/>
              <a:latin typeface="+mn-lt"/>
              <a:ea typeface="+mn-ea"/>
              <a:cs typeface="+mn-cs"/>
            </a:endParaRPr>
          </a:p>
          <a:p>
            <a:pPr rtl="0" fontAlgn="base"/>
            <a:r>
              <a:rPr lang="en-US" sz="1200" b="0" i="0" u="none" strike="noStrike" kern="1200" dirty="0">
                <a:solidFill>
                  <a:schemeClr val="tx1"/>
                </a:solidFill>
                <a:effectLst/>
                <a:latin typeface="+mn-lt"/>
                <a:ea typeface="+mn-ea"/>
                <a:cs typeface="+mn-cs"/>
              </a:rPr>
              <a:t>The ADAM (Adaptive momentum) optimizer is a popular choice.  ADAM’s basic strategy can be described like this:  </a:t>
            </a:r>
          </a:p>
          <a:p>
            <a:pPr marL="228600" indent="-228600" rtl="0" fontAlgn="base">
              <a:buAutoNum type="arabicPeriod"/>
            </a:pPr>
            <a:r>
              <a:rPr lang="en-US" sz="1200" b="0" i="0" u="none" strike="noStrike" kern="1200" dirty="0">
                <a:solidFill>
                  <a:schemeClr val="tx1"/>
                </a:solidFill>
                <a:effectLst/>
                <a:latin typeface="+mn-lt"/>
                <a:ea typeface="+mn-ea"/>
                <a:cs typeface="+mn-cs"/>
              </a:rPr>
              <a:t>First, imagine a marble placed near the top of a hill.  </a:t>
            </a:r>
          </a:p>
          <a:p>
            <a:pPr marL="228600" indent="-228600" rtl="0" fontAlgn="base">
              <a:buAutoNum type="arabicPeriod"/>
            </a:pPr>
            <a:r>
              <a:rPr lang="en-US" sz="1200" b="0" i="0" u="none" strike="noStrike" kern="1200" dirty="0">
                <a:solidFill>
                  <a:schemeClr val="tx1"/>
                </a:solidFill>
                <a:effectLst/>
                <a:latin typeface="+mn-lt"/>
                <a:ea typeface="+mn-ea"/>
                <a:cs typeface="+mn-cs"/>
              </a:rPr>
              <a:t>We then release the marble, and it begins to roll downhill, picking up speed as it goes.  Hopefully, the marble’s momentum is enough for it to “jump” over trenches (local minima)…</a:t>
            </a:r>
          </a:p>
          <a:p>
            <a:pPr marL="228600" indent="-228600" rtl="0" fontAlgn="base">
              <a:buAutoNum type="arabicPeriod"/>
            </a:pPr>
            <a:r>
              <a:rPr lang="en-US" sz="1200" b="0" i="0" u="none" strike="noStrike" kern="1200" dirty="0">
                <a:solidFill>
                  <a:schemeClr val="tx1"/>
                </a:solidFill>
                <a:effectLst/>
                <a:latin typeface="+mn-lt"/>
                <a:ea typeface="+mn-ea"/>
                <a:cs typeface="+mn-cs"/>
              </a:rPr>
              <a:t>… before ending up at the bottom. </a:t>
            </a:r>
          </a:p>
          <a:p>
            <a:pPr rtl="0" fontAlgn="base"/>
            <a:endParaRPr lang="en-US" sz="1200" b="0" i="0" u="none" strike="noStrike" kern="1200" dirty="0">
              <a:solidFill>
                <a:schemeClr val="tx1"/>
              </a:solidFill>
              <a:effectLst/>
              <a:latin typeface="+mn-lt"/>
              <a:ea typeface="+mn-ea"/>
              <a:cs typeface="+mn-cs"/>
            </a:endParaRPr>
          </a:p>
          <a:p>
            <a:endParaRPr lang="en-US" b="0" i="0" dirty="0">
              <a:solidFill>
                <a:srgbClr val="3C3C3B"/>
              </a:solidFill>
              <a:effectLst/>
              <a:latin typeface="Lato"/>
            </a:endParaRPr>
          </a:p>
        </p:txBody>
      </p:sp>
      <p:sp>
        <p:nvSpPr>
          <p:cNvPr id="4" name="Slide Number Placeholder 3"/>
          <p:cNvSpPr>
            <a:spLocks noGrp="1"/>
          </p:cNvSpPr>
          <p:nvPr>
            <p:ph type="sldNum" sz="quarter" idx="5"/>
          </p:nvPr>
        </p:nvSpPr>
        <p:spPr/>
        <p:txBody>
          <a:bodyPr/>
          <a:lstStyle/>
          <a:p>
            <a:fld id="{3148858F-F1DB-4027-9C85-CCA6849540DD}" type="slidenum">
              <a:rPr lang="en-US" smtClean="0"/>
              <a:t>13</a:t>
            </a:fld>
            <a:endParaRPr lang="en-US"/>
          </a:p>
        </p:txBody>
      </p:sp>
    </p:spTree>
    <p:extLst>
      <p:ext uri="{BB962C8B-B14F-4D97-AF65-F5344CB8AC3E}">
        <p14:creationId xmlns:p14="http://schemas.microsoft.com/office/powerpoint/2010/main" val="2443923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learning experience for this workshop starts on page 79 of the textbook.  For additional information, please watch the exercise 2.01 orientation video.</a:t>
            </a:r>
          </a:p>
        </p:txBody>
      </p:sp>
      <p:sp>
        <p:nvSpPr>
          <p:cNvPr id="4" name="Slide Number Placeholder 3"/>
          <p:cNvSpPr>
            <a:spLocks noGrp="1"/>
          </p:cNvSpPr>
          <p:nvPr>
            <p:ph type="sldNum" sz="quarter" idx="5"/>
          </p:nvPr>
        </p:nvSpPr>
        <p:spPr/>
        <p:txBody>
          <a:bodyPr/>
          <a:lstStyle/>
          <a:p>
            <a:fld id="{3148858F-F1DB-4027-9C85-CCA6849540DD}" type="slidenum">
              <a:rPr lang="en-US" smtClean="0"/>
              <a:t>14</a:t>
            </a:fld>
            <a:endParaRPr lang="en-US"/>
          </a:p>
        </p:txBody>
      </p:sp>
    </p:spTree>
    <p:extLst>
      <p:ext uri="{BB962C8B-B14F-4D97-AF65-F5344CB8AC3E}">
        <p14:creationId xmlns:p14="http://schemas.microsoft.com/office/powerpoint/2010/main" val="28207071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C3C3B"/>
                </a:solidFill>
                <a:effectLst/>
                <a:latin typeface="+mn-lt"/>
              </a:rPr>
              <a:t>Now that we’ve examined backpropagation from the perspective of the error function (its contour, and gradient descent) let’s circle back to the weight update process.  We start with a key observation: When the output of any neuron in our network changes, the network’s total error – as calculated by the error function – changes by a proportional amount. Thus, t</a:t>
            </a:r>
            <a:r>
              <a:rPr lang="en-US" sz="1200" dirty="0">
                <a:effectLst/>
                <a:latin typeface="+mn-lt"/>
                <a:ea typeface="Malgun Gothic" panose="020B0503020000020004" pitchFamily="34" charset="-127"/>
                <a:cs typeface="Times New Roman" panose="02020603050405020304" pitchFamily="18" charset="0"/>
              </a:rPr>
              <a:t>he connection between any change in a given neuron’s output and the resulting change in the total error is simply the neuron’s change multiplied by some number. </a:t>
            </a:r>
          </a:p>
          <a:p>
            <a:endParaRPr lang="en-US" sz="1200" dirty="0">
              <a:effectLst/>
              <a:latin typeface="+mn-lt"/>
              <a:ea typeface="Malgun Gothic" panose="020B0503020000020004" pitchFamily="34" charset="-127"/>
              <a:cs typeface="Times New Roman" panose="02020603050405020304" pitchFamily="18" charset="0"/>
            </a:endParaRP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sz="1200" dirty="0">
                <a:effectLst/>
                <a:latin typeface="+mn-lt"/>
                <a:ea typeface="Malgun Gothic" panose="020B0503020000020004" pitchFamily="34" charset="-127"/>
                <a:cs typeface="Times New Roman" panose="02020603050405020304" pitchFamily="18" charset="0"/>
              </a:rPr>
              <a:t>This number goes by various names, but the most popular is the lowercase Greek letter δ (delta), though sometimes the uppercase version, Δ, is used. Mathematicians often use the delta character to mean “change” of some sort, so this was a natural (if terse) choice of name.  </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b="0" i="0" dirty="0">
                <a:solidFill>
                  <a:srgbClr val="3C3C3B"/>
                </a:solidFill>
                <a:effectLst/>
                <a:latin typeface="+mn-lt"/>
              </a:rPr>
              <a:t>As stated in an earlier slide – to adjust a given weight, we need the output from the originating neuron as well as the delta from its downstream connection.</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b="0" i="0" dirty="0">
                <a:solidFill>
                  <a:srgbClr val="3C3C3B"/>
                </a:solidFill>
                <a:effectLst/>
                <a:latin typeface="+mn-lt"/>
              </a:rPr>
              <a:t>In the slides which follow, we’re going to examine the update process for Weight gf1 – bookmark that in your memory.</a:t>
            </a:r>
            <a:endParaRPr lang="en-US" b="0" i="0" dirty="0">
              <a:solidFill>
                <a:srgbClr val="3C3C3B"/>
              </a:solidFill>
              <a:effectLst/>
              <a:latin typeface="Lato"/>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effectLst/>
              <a:latin typeface="+mn-lt"/>
              <a:ea typeface="Malgun Gothic" panose="020B0503020000020004" pitchFamily="34" charset="-127"/>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mn-lt"/>
                <a:ea typeface="Malgun Gothic" panose="020B0503020000020004" pitchFamily="34" charset="-127"/>
                <a:cs typeface="Times New Roman" panose="02020603050405020304" pitchFamily="18" charset="0"/>
              </a:rPr>
              <a:t>To better understand what delta is, let’s take a closer look at what happens inside an artificial neuron.</a:t>
            </a:r>
          </a:p>
          <a:p>
            <a:endParaRPr lang="en-US" b="0" i="0" dirty="0">
              <a:solidFill>
                <a:srgbClr val="3C3C3B"/>
              </a:solidFill>
              <a:effectLst/>
              <a:latin typeface="+mn-lt"/>
            </a:endParaRPr>
          </a:p>
        </p:txBody>
      </p:sp>
      <p:sp>
        <p:nvSpPr>
          <p:cNvPr id="4" name="Slide Number Placeholder 3"/>
          <p:cNvSpPr>
            <a:spLocks noGrp="1"/>
          </p:cNvSpPr>
          <p:nvPr>
            <p:ph type="sldNum" sz="quarter" idx="5"/>
          </p:nvPr>
        </p:nvSpPr>
        <p:spPr/>
        <p:txBody>
          <a:bodyPr/>
          <a:lstStyle/>
          <a:p>
            <a:fld id="{3148858F-F1DB-4027-9C85-CCA6849540DD}" type="slidenum">
              <a:rPr lang="en-US" smtClean="0"/>
              <a:t>15</a:t>
            </a:fld>
            <a:endParaRPr lang="en-US"/>
          </a:p>
        </p:txBody>
      </p:sp>
    </p:spTree>
    <p:extLst>
      <p:ext uri="{BB962C8B-B14F-4D97-AF65-F5344CB8AC3E}">
        <p14:creationId xmlns:p14="http://schemas.microsoft.com/office/powerpoint/2010/main" val="14989031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mn-lt"/>
                <a:ea typeface="Malgun Gothic" panose="020B0503020000020004" pitchFamily="34" charset="-127"/>
                <a:cs typeface="Times New Roman" panose="02020603050405020304" pitchFamily="18" charset="0"/>
              </a:rPr>
              <a:t>So, every neuron has a delta, or δ, associated with it as a result of evaluating the current network with the current sample. This is a real number that can be big or small, positive or negative. Assuming the network’s input doesn’t change, and the rest of the network is frozen, if a neuron’s output changes by a particular amount, we can multiply that change by the neuron’s delta to see how the entire network’s output will change.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effectLst/>
              <a:latin typeface="+mn-lt"/>
              <a:ea typeface="Malgun Gothic" panose="020B0503020000020004" pitchFamily="34" charset="-127"/>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mn-lt"/>
                <a:ea typeface="Malgun Gothic" panose="020B0503020000020004" pitchFamily="34" charset="-127"/>
                <a:cs typeface="Times New Roman" panose="02020603050405020304" pitchFamily="18" charset="0"/>
              </a:rPr>
              <a:t>To illustrate the idea, let’s focus on the output from G, the single node in the hidden layer of our simple network from the previous slide.  Now, let’s add some arbitrary value to G’s output just before that value emerges.  As shown here, we use the letter </a:t>
            </a:r>
            <a:r>
              <a:rPr lang="en-US" sz="1200" b="1" dirty="0">
                <a:effectLst/>
                <a:latin typeface="+mn-lt"/>
                <a:ea typeface="Malgun Gothic" panose="020B0503020000020004" pitchFamily="34" charset="-127"/>
                <a:cs typeface="Times New Roman" panose="02020603050405020304" pitchFamily="18" charset="0"/>
              </a:rPr>
              <a:t>m</a:t>
            </a:r>
            <a:r>
              <a:rPr lang="en-US" sz="1200" dirty="0">
                <a:effectLst/>
                <a:latin typeface="+mn-lt"/>
                <a:ea typeface="Malgun Gothic" panose="020B0503020000020004" pitchFamily="34" charset="-127"/>
                <a:cs typeface="Times New Roman" panose="02020603050405020304" pitchFamily="18" charset="0"/>
              </a:rPr>
              <a:t> (for ‘modification’) as the name of the variable that holds this extra value.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effectLst/>
              <a:latin typeface="+mn-lt"/>
              <a:ea typeface="Malgun Gothic" panose="020B0503020000020004" pitchFamily="34" charset="-127"/>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mn-lt"/>
                <a:ea typeface="Malgun Gothic" panose="020B0503020000020004" pitchFamily="34" charset="-127"/>
                <a:cs typeface="Times New Roman" panose="02020603050405020304" pitchFamily="18" charset="0"/>
              </a:rPr>
              <a:t>Because the output will change by m, we know the change in the final error is m times the neuron’s δ.</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effectLst/>
              <a:latin typeface="+mn-lt"/>
              <a:ea typeface="Malgun Gothic" panose="020B0503020000020004" pitchFamily="34" charset="-127"/>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mn-lt"/>
                <a:ea typeface="Malgun Gothic" panose="020B0503020000020004" pitchFamily="34" charset="-127"/>
                <a:cs typeface="Times New Roman" panose="02020603050405020304" pitchFamily="18" charset="0"/>
              </a:rPr>
              <a:t>Source: Deep Learning: </a:t>
            </a:r>
            <a:r>
              <a:rPr lang="en-US" sz="1200" i="1" dirty="0">
                <a:effectLst/>
                <a:latin typeface="+mn-lt"/>
                <a:ea typeface="Malgun Gothic" panose="020B0503020000020004" pitchFamily="34" charset="-127"/>
                <a:cs typeface="Times New Roman" panose="02020603050405020304" pitchFamily="18" charset="0"/>
              </a:rPr>
              <a:t>A Visual Approach </a:t>
            </a:r>
            <a:r>
              <a:rPr lang="en-US" sz="1200" i="0" dirty="0">
                <a:effectLst/>
                <a:latin typeface="+mn-lt"/>
                <a:ea typeface="Malgun Gothic" panose="020B0503020000020004" pitchFamily="34" charset="-127"/>
                <a:cs typeface="Times New Roman" panose="02020603050405020304" pitchFamily="18" charset="0"/>
              </a:rPr>
              <a:t>(p. 357)</a:t>
            </a:r>
          </a:p>
          <a:p>
            <a:endParaRPr lang="en-US" b="0" i="0" dirty="0">
              <a:solidFill>
                <a:srgbClr val="3C3C3B"/>
              </a:solidFill>
              <a:effectLst/>
              <a:latin typeface="Lato"/>
            </a:endParaRPr>
          </a:p>
        </p:txBody>
      </p:sp>
      <p:sp>
        <p:nvSpPr>
          <p:cNvPr id="4" name="Slide Number Placeholder 3"/>
          <p:cNvSpPr>
            <a:spLocks noGrp="1"/>
          </p:cNvSpPr>
          <p:nvPr>
            <p:ph type="sldNum" sz="quarter" idx="5"/>
          </p:nvPr>
        </p:nvSpPr>
        <p:spPr/>
        <p:txBody>
          <a:bodyPr/>
          <a:lstStyle/>
          <a:p>
            <a:fld id="{3148858F-F1DB-4027-9C85-CCA6849540DD}" type="slidenum">
              <a:rPr lang="en-US" smtClean="0"/>
              <a:t>16</a:t>
            </a:fld>
            <a:endParaRPr lang="en-US"/>
          </a:p>
        </p:txBody>
      </p:sp>
    </p:spTree>
    <p:extLst>
      <p:ext uri="{BB962C8B-B14F-4D97-AF65-F5344CB8AC3E}">
        <p14:creationId xmlns:p14="http://schemas.microsoft.com/office/powerpoint/2010/main" val="16016007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Because network training includes both forward and backpropagation processes, each node in a neural network has two outputs.  Node G, for example, produces an output to the right, during forward propagation, and an output to the left, during backpropagation.  Here the output to the right (forward prop) is called Go while the output to the left (backprop) is called G</a:t>
            </a:r>
            <a:r>
              <a:rPr lang="en-US" sz="1200" dirty="0">
                <a:effectLst/>
                <a:latin typeface="+mn-lt"/>
                <a:ea typeface="Malgun Gothic" panose="020B0503020000020004" pitchFamily="34" charset="-127"/>
                <a:cs typeface="Times New Roman" panose="02020603050405020304" pitchFamily="18" charset="0"/>
              </a:rPr>
              <a:t>δ.</a:t>
            </a:r>
            <a:endParaRPr lang="en-US" dirty="0"/>
          </a:p>
          <a:p>
            <a:endParaRPr lang="en-US" dirty="0"/>
          </a:p>
          <a:p>
            <a:r>
              <a:rPr lang="en-US" dirty="0"/>
              <a:t>Now with this naming convention established, the process for finding the updated value for weight Wgf1 can be summarized as follows.,,</a:t>
            </a:r>
          </a:p>
        </p:txBody>
      </p:sp>
      <p:sp>
        <p:nvSpPr>
          <p:cNvPr id="4" name="Slide Number Placeholder 3"/>
          <p:cNvSpPr>
            <a:spLocks noGrp="1"/>
          </p:cNvSpPr>
          <p:nvPr>
            <p:ph type="sldNum" sz="quarter" idx="5"/>
          </p:nvPr>
        </p:nvSpPr>
        <p:spPr/>
        <p:txBody>
          <a:bodyPr/>
          <a:lstStyle/>
          <a:p>
            <a:fld id="{3148858F-F1DB-4027-9C85-CCA6849540DD}" type="slidenum">
              <a:rPr lang="en-US" smtClean="0"/>
              <a:t>17</a:t>
            </a:fld>
            <a:endParaRPr lang="en-US"/>
          </a:p>
        </p:txBody>
      </p:sp>
    </p:spTree>
    <p:extLst>
      <p:ext uri="{BB962C8B-B14F-4D97-AF65-F5344CB8AC3E}">
        <p14:creationId xmlns:p14="http://schemas.microsoft.com/office/powerpoint/2010/main" val="2565130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mn-lt"/>
                <a:ea typeface="Malgun Gothic" panose="020B0503020000020004" pitchFamily="34" charset="-127"/>
                <a:cs typeface="Times New Roman" panose="02020603050405020304" pitchFamily="18" charset="0"/>
              </a:rPr>
              <a:t>The entire process for finding the updated value for weight Wgf1 is pictured here.   Let’s walk through this figure. We start with the output Go from neuron G and the delta Fδ from output neuron F.  We first multiply these two numbers together, as shown by the multiplication sign.  We then multiply that value by -1 and add that to weight Wgf1.  The green arrow is the update step, where this result becomes the new value of Wgf1.</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effectLst/>
              <a:latin typeface="+mn-lt"/>
              <a:ea typeface="Malgun Gothic" panose="020B0503020000020004" pitchFamily="34" charset="-127"/>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mn-lt"/>
                <a:ea typeface="Malgun Gothic" panose="020B0503020000020004" pitchFamily="34" charset="-127"/>
                <a:cs typeface="Times New Roman" panose="02020603050405020304" pitchFamily="18" charset="0"/>
              </a:rPr>
              <a:t>Source: Deep Learning: </a:t>
            </a:r>
            <a:r>
              <a:rPr lang="en-US" sz="1200" i="1" dirty="0">
                <a:effectLst/>
                <a:latin typeface="+mn-lt"/>
                <a:ea typeface="Malgun Gothic" panose="020B0503020000020004" pitchFamily="34" charset="-127"/>
                <a:cs typeface="Times New Roman" panose="02020603050405020304" pitchFamily="18" charset="0"/>
              </a:rPr>
              <a:t>A Visual Approach </a:t>
            </a:r>
            <a:r>
              <a:rPr lang="en-US" sz="1200" i="0" dirty="0">
                <a:effectLst/>
                <a:latin typeface="+mn-lt"/>
                <a:ea typeface="Malgun Gothic" panose="020B0503020000020004" pitchFamily="34" charset="-127"/>
                <a:cs typeface="Times New Roman" panose="02020603050405020304" pitchFamily="18" charset="0"/>
              </a:rPr>
              <a:t>(p. 367)</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i="0" dirty="0">
              <a:effectLst/>
              <a:latin typeface="+mn-lt"/>
              <a:ea typeface="Malgun Gothic" panose="020B0503020000020004" pitchFamily="34" charset="-127"/>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i="0" dirty="0">
                <a:effectLst/>
                <a:latin typeface="+mn-lt"/>
                <a:ea typeface="Malgun Gothic" panose="020B0503020000020004" pitchFamily="34" charset="-127"/>
                <a:cs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mn-lt"/>
                <a:ea typeface="Malgun Gothic" panose="020B0503020000020004" pitchFamily="34" charset="-127"/>
                <a:cs typeface="Times New Roman" panose="02020603050405020304" pitchFamily="18" charset="0"/>
              </a:rPr>
              <a:t>Showing subtraction in a diagram like this is hard, because if we have a “minus” node with two incoming arrows, it’s not clear which value is being subtracted from the other (that is, if the inputs are o and δ, do we compute o − δ or δ − o?). So, to sidestep that problem, we first multiply (Go × Fδ), multiply that by -1, and then add that result to Wgf1.</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effectLst/>
              <a:latin typeface="+mn-lt"/>
              <a:ea typeface="Malgun Gothic" panose="020B0503020000020004" pitchFamily="34" charset="-127"/>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i="0" dirty="0">
              <a:effectLst/>
              <a:latin typeface="+mn-lt"/>
              <a:ea typeface="Malgun Gothic" panose="020B0503020000020004" pitchFamily="34" charset="-127"/>
              <a:cs typeface="Times New Roman" panose="02020603050405020304" pitchFamily="18" charset="0"/>
            </a:endParaRPr>
          </a:p>
          <a:p>
            <a:endParaRPr lang="en-US" b="0" i="0" dirty="0">
              <a:solidFill>
                <a:srgbClr val="3C3C3B"/>
              </a:solidFill>
              <a:effectLst/>
              <a:latin typeface="Lato"/>
            </a:endParaRPr>
          </a:p>
        </p:txBody>
      </p:sp>
      <p:sp>
        <p:nvSpPr>
          <p:cNvPr id="4" name="Slide Number Placeholder 3"/>
          <p:cNvSpPr>
            <a:spLocks noGrp="1"/>
          </p:cNvSpPr>
          <p:nvPr>
            <p:ph type="sldNum" sz="quarter" idx="5"/>
          </p:nvPr>
        </p:nvSpPr>
        <p:spPr/>
        <p:txBody>
          <a:bodyPr/>
          <a:lstStyle/>
          <a:p>
            <a:fld id="{3148858F-F1DB-4027-9C85-CCA6849540DD}" type="slidenum">
              <a:rPr lang="en-US" smtClean="0"/>
              <a:t>18</a:t>
            </a:fld>
            <a:endParaRPr lang="en-US"/>
          </a:p>
        </p:txBody>
      </p:sp>
    </p:spTree>
    <p:extLst>
      <p:ext uri="{BB962C8B-B14F-4D97-AF65-F5344CB8AC3E}">
        <p14:creationId xmlns:p14="http://schemas.microsoft.com/office/powerpoint/2010/main" val="147575252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mn-lt"/>
              </a:rPr>
              <a:t>Now that we understand how individual weights are updated, one final issue remains.  Network weights are linked together, </a:t>
            </a:r>
            <a:r>
              <a:rPr lang="en-US" b="0" i="0" dirty="0">
                <a:solidFill>
                  <a:srgbClr val="3C3C3B"/>
                </a:solidFill>
                <a:effectLst/>
                <a:latin typeface="+mn-lt"/>
              </a:rPr>
              <a:t>and this creates an additional complication. </a:t>
            </a:r>
            <a:r>
              <a:rPr lang="en-US" b="0" i="0" dirty="0">
                <a:solidFill>
                  <a:schemeClr val="tx1"/>
                </a:solidFill>
                <a:effectLst/>
                <a:latin typeface="+mn-lt"/>
              </a:rPr>
              <a:t>  </a:t>
            </a:r>
            <a:r>
              <a:rPr lang="en-US" b="0" i="0" dirty="0">
                <a:solidFill>
                  <a:srgbClr val="3C3C3B"/>
                </a:solidFill>
                <a:effectLst/>
                <a:latin typeface="+mn-lt"/>
              </a:rPr>
              <a:t>Consider this simple network.  Weight Wgf2 is linked to weight Wgf1 which, in turn, is linked to the Total Error.  Once the error (loss) function calculates the total error, its location on the gradient, and the slope (derivative) at that location, the optimizer then walks this error back through all the linked weights, calculating the slope (derivative) of each, and then adjusting the weights in the direction indicated.  Calculus provides a way of managing these linked weights.  It’s called the </a:t>
            </a:r>
            <a:r>
              <a:rPr lang="en-US" b="1" i="0" dirty="0">
                <a:solidFill>
                  <a:srgbClr val="3C3C3B"/>
                </a:solidFill>
                <a:effectLst/>
                <a:latin typeface="+mn-lt"/>
              </a:rPr>
              <a:t>chain rule</a:t>
            </a:r>
            <a:r>
              <a:rPr lang="en-US" b="0" i="0" dirty="0">
                <a:solidFill>
                  <a:srgbClr val="3C3C3B"/>
                </a:solidFill>
                <a:effectLst/>
                <a:latin typeface="+mn-lt"/>
              </a:rPr>
              <a:t>.  As its name suggests, the chain rule is the way in which gradient descent calculates the contribution of each weight to the total error in relation to the other weights.  In this example, the chain rule follows the blue arrows backwards, from Total error to weight Wgf1 and then weight Wgf2.  The same logic applies to all the other weights, including bias.</a:t>
            </a:r>
          </a:p>
          <a:p>
            <a:endParaRPr lang="en-US" b="0" i="0" dirty="0">
              <a:solidFill>
                <a:srgbClr val="3C3C3B"/>
              </a:solidFill>
              <a:effectLst/>
              <a:latin typeface="Lato"/>
            </a:endParaRPr>
          </a:p>
        </p:txBody>
      </p:sp>
      <p:sp>
        <p:nvSpPr>
          <p:cNvPr id="4" name="Slide Number Placeholder 3"/>
          <p:cNvSpPr>
            <a:spLocks noGrp="1"/>
          </p:cNvSpPr>
          <p:nvPr>
            <p:ph type="sldNum" sz="quarter" idx="5"/>
          </p:nvPr>
        </p:nvSpPr>
        <p:spPr/>
        <p:txBody>
          <a:bodyPr/>
          <a:lstStyle/>
          <a:p>
            <a:fld id="{3148858F-F1DB-4027-9C85-CCA6849540DD}" type="slidenum">
              <a:rPr lang="en-US" smtClean="0"/>
              <a:t>19</a:t>
            </a:fld>
            <a:endParaRPr lang="en-US"/>
          </a:p>
        </p:txBody>
      </p:sp>
    </p:spTree>
    <p:extLst>
      <p:ext uri="{BB962C8B-B14F-4D97-AF65-F5344CB8AC3E}">
        <p14:creationId xmlns:p14="http://schemas.microsoft.com/office/powerpoint/2010/main" val="28918339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this lesson, we will: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Introduce the backpropagation process – its basic parts and the relation of those parts to each other.</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Take a closer look at the loss (error) function, more specifically its contour.</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Present the logic of learning and how the </a:t>
            </a:r>
            <a:r>
              <a:rPr lang="en-US" b="1" dirty="0"/>
              <a:t>learning rate </a:t>
            </a:r>
            <a:r>
              <a:rPr lang="en-US" dirty="0"/>
              <a:t>hyperparameter contributes to model convergence – the search for a global minimum.</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Consider the key role optimizers play in real-world neural network learning</a:t>
            </a:r>
          </a:p>
          <a:p>
            <a:endParaRPr lang="en-US" dirty="0">
              <a:latin typeface="Palatino Linotype" panose="02040502050505030304" pitchFamily="18" charset="0"/>
            </a:endParaRPr>
          </a:p>
          <a:p>
            <a:endParaRPr lang="en-US" dirty="0">
              <a:latin typeface="Palatino Linotype" panose="02040502050505030304" pitchFamily="18" charset="0"/>
            </a:endParaRPr>
          </a:p>
        </p:txBody>
      </p:sp>
      <p:sp>
        <p:nvSpPr>
          <p:cNvPr id="4" name="Slide Number Placeholder 3"/>
          <p:cNvSpPr>
            <a:spLocks noGrp="1"/>
          </p:cNvSpPr>
          <p:nvPr>
            <p:ph type="sldNum" sz="quarter" idx="5"/>
          </p:nvPr>
        </p:nvSpPr>
        <p:spPr/>
        <p:txBody>
          <a:bodyPr/>
          <a:lstStyle/>
          <a:p>
            <a:fld id="{3148858F-F1DB-4027-9C85-CCA6849540DD}" type="slidenum">
              <a:rPr lang="en-US" smtClean="0"/>
              <a:t>2</a:t>
            </a:fld>
            <a:endParaRPr lang="en-US"/>
          </a:p>
        </p:txBody>
      </p:sp>
    </p:spTree>
    <p:extLst>
      <p:ext uri="{BB962C8B-B14F-4D97-AF65-F5344CB8AC3E}">
        <p14:creationId xmlns:p14="http://schemas.microsoft.com/office/powerpoint/2010/main" val="8161230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now simulate the chain rule using the weights and total error from the previous slide.  The relationship between the network’s error gradient and the first weight (Wgf1) is shown in the graph at the bottom.  As we move down that gradient towards a global minimum, the link (purple dashed line) ensures that the partial derivative between Wgf1 and Wgf2 is adjusted in relation to the network’s total error.  In this case, we move up the Wgf1 / Wgf2 gradient.</a:t>
            </a:r>
          </a:p>
          <a:p>
            <a:endParaRPr lang="en-US" dirty="0"/>
          </a:p>
        </p:txBody>
      </p:sp>
      <p:sp>
        <p:nvSpPr>
          <p:cNvPr id="4" name="Slide Number Placeholder 3"/>
          <p:cNvSpPr>
            <a:spLocks noGrp="1"/>
          </p:cNvSpPr>
          <p:nvPr>
            <p:ph type="sldNum" sz="quarter" idx="5"/>
          </p:nvPr>
        </p:nvSpPr>
        <p:spPr/>
        <p:txBody>
          <a:bodyPr/>
          <a:lstStyle/>
          <a:p>
            <a:fld id="{3148858F-F1DB-4027-9C85-CCA6849540DD}" type="slidenum">
              <a:rPr lang="en-US" smtClean="0"/>
              <a:t>20</a:t>
            </a:fld>
            <a:endParaRPr lang="en-US"/>
          </a:p>
        </p:txBody>
      </p:sp>
    </p:spTree>
    <p:extLst>
      <p:ext uri="{BB962C8B-B14F-4D97-AF65-F5344CB8AC3E}">
        <p14:creationId xmlns:p14="http://schemas.microsoft.com/office/powerpoint/2010/main" val="40472250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finally, let’s zoom out and consider the training process from the perspective of the overall model.  Here we see the training process (the process of </a:t>
            </a:r>
            <a:r>
              <a:rPr lang="en-US" b="1" dirty="0"/>
              <a:t>model convergence)</a:t>
            </a:r>
            <a:r>
              <a:rPr lang="en-US" dirty="0"/>
              <a:t> simulated for a linear regression model.  As our model converges to a global minimum – that is, the model’s fit improves as the regression line moves – our training loss drops and adjustments to our parameters (weights and biases) levels off.</a:t>
            </a:r>
          </a:p>
        </p:txBody>
      </p:sp>
      <p:sp>
        <p:nvSpPr>
          <p:cNvPr id="4" name="Slide Number Placeholder 3"/>
          <p:cNvSpPr>
            <a:spLocks noGrp="1"/>
          </p:cNvSpPr>
          <p:nvPr>
            <p:ph type="sldNum" sz="quarter" idx="5"/>
          </p:nvPr>
        </p:nvSpPr>
        <p:spPr/>
        <p:txBody>
          <a:bodyPr/>
          <a:lstStyle/>
          <a:p>
            <a:fld id="{3148858F-F1DB-4027-9C85-CCA6849540DD}" type="slidenum">
              <a:rPr lang="en-US" smtClean="0"/>
              <a:t>21</a:t>
            </a:fld>
            <a:endParaRPr lang="en-US"/>
          </a:p>
        </p:txBody>
      </p:sp>
    </p:spTree>
    <p:extLst>
      <p:ext uri="{BB962C8B-B14F-4D97-AF65-F5344CB8AC3E}">
        <p14:creationId xmlns:p14="http://schemas.microsoft.com/office/powerpoint/2010/main" val="256773084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we have covered a lot of territory in this presentation.  First, we discussed the loss function and a network’s </a:t>
            </a:r>
            <a:r>
              <a:rPr lang="en-US" b="1" dirty="0"/>
              <a:t>total error</a:t>
            </a:r>
            <a:r>
              <a:rPr lang="en-US" dirty="0"/>
              <a:t>.  That was followed by an in-depth look at gradient descent and the use of partial differential equations to calculate the derivative or slope at a given point on the gradient.  We also learned that most loss functions exhibit complex contours, featuring hills, valleys, and plateaus, making it difficult to locate the global minimum.  I then discussed the role of the optimizer and the importance of the learning rate hyperparameter.  And finally, we saw how backpropagation employs the chain rule to determine the contribution of each weight to the total error in relation to the other weights.  </a:t>
            </a:r>
          </a:p>
        </p:txBody>
      </p:sp>
      <p:sp>
        <p:nvSpPr>
          <p:cNvPr id="4" name="Slide Number Placeholder 3"/>
          <p:cNvSpPr>
            <a:spLocks noGrp="1"/>
          </p:cNvSpPr>
          <p:nvPr>
            <p:ph type="sldNum" sz="quarter" idx="5"/>
          </p:nvPr>
        </p:nvSpPr>
        <p:spPr/>
        <p:txBody>
          <a:bodyPr/>
          <a:lstStyle/>
          <a:p>
            <a:fld id="{3148858F-F1DB-4027-9C85-CCA6849540DD}" type="slidenum">
              <a:rPr lang="en-US" smtClean="0"/>
              <a:t>22</a:t>
            </a:fld>
            <a:endParaRPr lang="en-US"/>
          </a:p>
        </p:txBody>
      </p:sp>
    </p:spTree>
    <p:extLst>
      <p:ext uri="{BB962C8B-B14F-4D97-AF65-F5344CB8AC3E}">
        <p14:creationId xmlns:p14="http://schemas.microsoft.com/office/powerpoint/2010/main" val="16902772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MNIST (</a:t>
            </a:r>
            <a:r>
              <a:rPr lang="en-US" b="0" i="1" dirty="0">
                <a:solidFill>
                  <a:srgbClr val="202122"/>
                </a:solidFill>
                <a:effectLst/>
                <a:latin typeface="Arial" panose="020B0604020202020204" pitchFamily="34" charset="0"/>
              </a:rPr>
              <a:t>Modified </a:t>
            </a:r>
            <a:r>
              <a:rPr lang="en-US" b="0" i="1" u="none" strike="noStrike" dirty="0">
                <a:solidFill>
                  <a:srgbClr val="0645AD"/>
                </a:solidFill>
                <a:effectLst/>
                <a:latin typeface="Arial" panose="020B0604020202020204" pitchFamily="34" charset="0"/>
                <a:hlinkClick r:id="rId3" tooltip="National Institute of Standards and Technology"/>
              </a:rPr>
              <a:t>National Institute of Standards and Technology</a:t>
            </a:r>
            <a:r>
              <a:rPr lang="en-US" b="0" i="1" u="none" strike="noStrike" dirty="0">
                <a:solidFill>
                  <a:srgbClr val="202122"/>
                </a:solidFill>
                <a:effectLst/>
                <a:latin typeface="Arial" panose="020B0604020202020204" pitchFamily="34" charset="0"/>
              </a:rPr>
              <a:t>)</a:t>
            </a:r>
            <a:r>
              <a:rPr lang="en-US" dirty="0"/>
              <a:t> is a famous dataset of handwritten digits with 60,000 examples in the training set and 10,000 in the test set. </a:t>
            </a:r>
            <a:r>
              <a:rPr lang="en-US" b="0" i="0" dirty="0">
                <a:solidFill>
                  <a:srgbClr val="202122"/>
                </a:solidFill>
                <a:effectLst/>
                <a:latin typeface="Arial" panose="020B0604020202020204" pitchFamily="34" charset="0"/>
              </a:rPr>
              <a:t>MNIST was created in 1998 – a long, long time ago in AI time.  </a:t>
            </a:r>
            <a:r>
              <a:rPr lang="en-US" dirty="0"/>
              <a:t>Creating a deep learning model to correctly classify a given image is equivalent to writing a “Hello World” program in AI. </a:t>
            </a:r>
          </a:p>
        </p:txBody>
      </p:sp>
      <p:sp>
        <p:nvSpPr>
          <p:cNvPr id="4" name="Slide Number Placeholder 3"/>
          <p:cNvSpPr>
            <a:spLocks noGrp="1"/>
          </p:cNvSpPr>
          <p:nvPr>
            <p:ph type="sldNum" sz="quarter" idx="5"/>
          </p:nvPr>
        </p:nvSpPr>
        <p:spPr/>
        <p:txBody>
          <a:bodyPr/>
          <a:lstStyle/>
          <a:p>
            <a:fld id="{3148858F-F1DB-4027-9C85-CCA6849540DD}" type="slidenum">
              <a:rPr lang="en-US" smtClean="0"/>
              <a:t>23</a:t>
            </a:fld>
            <a:endParaRPr lang="en-US"/>
          </a:p>
        </p:txBody>
      </p:sp>
    </p:spTree>
    <p:extLst>
      <p:ext uri="{BB962C8B-B14F-4D97-AF65-F5344CB8AC3E}">
        <p14:creationId xmlns:p14="http://schemas.microsoft.com/office/powerpoint/2010/main" val="197496013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148858F-F1DB-4027-9C85-CCA6849540DD}" type="slidenum">
              <a:rPr lang="en-US" smtClean="0"/>
              <a:t>24</a:t>
            </a:fld>
            <a:endParaRPr lang="en-US"/>
          </a:p>
        </p:txBody>
      </p:sp>
    </p:spTree>
    <p:extLst>
      <p:ext uri="{BB962C8B-B14F-4D97-AF65-F5344CB8AC3E}">
        <p14:creationId xmlns:p14="http://schemas.microsoft.com/office/powerpoint/2010/main" val="321358829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1" u="none" strike="noStrike" baseline="0" dirty="0">
                <a:solidFill>
                  <a:srgbClr val="000000"/>
                </a:solidFill>
                <a:latin typeface="+mn-lt"/>
              </a:rPr>
              <a:t>Gradient Descent </a:t>
            </a:r>
            <a:r>
              <a:rPr lang="en-US" sz="1800" b="0" i="0" u="none" strike="noStrike" baseline="0" dirty="0">
                <a:solidFill>
                  <a:srgbClr val="000000"/>
                </a:solidFill>
                <a:latin typeface="+mn-lt"/>
              </a:rPr>
              <a:t>is a generic optimization algorithm capable of finding optimal solutions to a wide range of problems. The general idea of Gradient Descent is to tweak parameters (weights) iteratively in order to minimize a cost function. Suppose you are lost in the mountains in a dense fog, and you can only feel the slope of the ground below your feet. A good strategy to get to the bottom of the valley quickly is to go downhill in the direction of the steepest slope. This is exactly what Gradient Descent does: it measures the local gradient of the error function with regard to each weight in the network, and it goes in the direction of descending gradient.  Weights are often combined into a parameter vector </a:t>
            </a:r>
            <a:r>
              <a:rPr lang="en-US" sz="1800" b="1" i="0" u="none" strike="noStrike" baseline="0" dirty="0">
                <a:solidFill>
                  <a:srgbClr val="000000"/>
                </a:solidFill>
                <a:latin typeface="+mn-lt"/>
              </a:rPr>
              <a:t>θ, </a:t>
            </a:r>
            <a:r>
              <a:rPr lang="en-US" sz="1800" b="0" i="0" u="none" strike="noStrike" baseline="0" dirty="0">
                <a:solidFill>
                  <a:srgbClr val="000000"/>
                </a:solidFill>
                <a:latin typeface="+mn-lt"/>
              </a:rPr>
              <a:t>pictured here at the Minimum.  Once the gradient is zero, you have reached a minimum!  Concretely, you start by filling </a:t>
            </a:r>
            <a:r>
              <a:rPr lang="en-US" sz="1800" b="1" i="0" u="none" strike="noStrike" baseline="0" dirty="0">
                <a:solidFill>
                  <a:srgbClr val="000000"/>
                </a:solidFill>
                <a:latin typeface="+mn-lt"/>
              </a:rPr>
              <a:t>θ </a:t>
            </a:r>
            <a:r>
              <a:rPr lang="en-US" sz="1800" b="0" i="0" u="none" strike="noStrike" baseline="0" dirty="0">
                <a:solidFill>
                  <a:srgbClr val="000000"/>
                </a:solidFill>
                <a:latin typeface="+mn-lt"/>
              </a:rPr>
              <a:t>with random values (this is called </a:t>
            </a:r>
            <a:r>
              <a:rPr lang="en-US" sz="1800" b="0" i="1" u="none" strike="noStrike" baseline="0" dirty="0">
                <a:solidFill>
                  <a:srgbClr val="000000"/>
                </a:solidFill>
                <a:latin typeface="+mn-lt"/>
              </a:rPr>
              <a:t>random initialization</a:t>
            </a:r>
            <a:r>
              <a:rPr lang="en-US" sz="1800" b="0" i="0" u="none" strike="noStrike" baseline="0" dirty="0">
                <a:solidFill>
                  <a:srgbClr val="000000"/>
                </a:solidFill>
                <a:latin typeface="+mn-lt"/>
              </a:rPr>
              <a:t>). Then you improve it gradually, taking one baby step at a time, each step attempting to decrease the cost function (e.g., the MSE), until the algorithm </a:t>
            </a:r>
            <a:r>
              <a:rPr lang="en-US" sz="1800" b="0" i="1" u="none" strike="noStrike" baseline="0" dirty="0">
                <a:solidFill>
                  <a:srgbClr val="000000"/>
                </a:solidFill>
                <a:latin typeface="+mn-lt"/>
              </a:rPr>
              <a:t>converges </a:t>
            </a:r>
            <a:r>
              <a:rPr lang="en-US" sz="1800" b="0" i="0" u="none" strike="noStrike" baseline="0" dirty="0">
                <a:solidFill>
                  <a:srgbClr val="000000"/>
                </a:solidFill>
                <a:latin typeface="+mn-lt"/>
              </a:rPr>
              <a:t>to a minimum.</a:t>
            </a:r>
            <a:endParaRPr lang="en-US" b="0" i="0" dirty="0">
              <a:solidFill>
                <a:srgbClr val="3C3C3B"/>
              </a:solidFill>
              <a:effectLst/>
              <a:latin typeface="+mn-lt"/>
            </a:endParaRPr>
          </a:p>
        </p:txBody>
      </p:sp>
      <p:sp>
        <p:nvSpPr>
          <p:cNvPr id="4" name="Slide Number Placeholder 3"/>
          <p:cNvSpPr>
            <a:spLocks noGrp="1"/>
          </p:cNvSpPr>
          <p:nvPr>
            <p:ph type="sldNum" sz="quarter" idx="5"/>
          </p:nvPr>
        </p:nvSpPr>
        <p:spPr/>
        <p:txBody>
          <a:bodyPr/>
          <a:lstStyle/>
          <a:p>
            <a:fld id="{3148858F-F1DB-4027-9C85-CCA6849540DD}" type="slidenum">
              <a:rPr lang="en-US" smtClean="0"/>
              <a:t>25</a:t>
            </a:fld>
            <a:endParaRPr lang="en-US"/>
          </a:p>
        </p:txBody>
      </p:sp>
    </p:spTree>
    <p:extLst>
      <p:ext uri="{BB962C8B-B14F-4D97-AF65-F5344CB8AC3E}">
        <p14:creationId xmlns:p14="http://schemas.microsoft.com/office/powerpoint/2010/main" val="119939514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3C3C3B"/>
                </a:solidFill>
                <a:effectLst/>
                <a:latin typeface="+mn-lt"/>
              </a:rPr>
              <a:t>We begin with the image of our small classification network from the last presentation.  Let’s quickly review a couple points.  In this example, the network’s output layer consists of a single node (G).  Like the nodes before, it sums up its inputs, passes that value to its activation function which then generates a final output (the probability that the image is a chicken).  This final output is then fed to a </a:t>
            </a:r>
            <a:r>
              <a:rPr lang="en-US" b="1" i="0" dirty="0">
                <a:solidFill>
                  <a:srgbClr val="3C3C3B"/>
                </a:solidFill>
                <a:effectLst/>
                <a:latin typeface="+mn-lt"/>
              </a:rPr>
              <a:t>loss function</a:t>
            </a:r>
            <a:r>
              <a:rPr lang="en-US" b="0" i="0" dirty="0">
                <a:solidFill>
                  <a:srgbClr val="3C3C3B"/>
                </a:solidFill>
                <a:effectLst/>
                <a:latin typeface="+mn-lt"/>
              </a:rPr>
              <a:t>, often called a </a:t>
            </a:r>
            <a:r>
              <a:rPr lang="en-US" b="1" i="0" dirty="0">
                <a:solidFill>
                  <a:srgbClr val="3C3C3B"/>
                </a:solidFill>
                <a:effectLst/>
                <a:latin typeface="+mn-lt"/>
              </a:rPr>
              <a:t>cost or error function</a:t>
            </a:r>
            <a:r>
              <a:rPr lang="en-US" b="0" i="0" dirty="0">
                <a:solidFill>
                  <a:srgbClr val="3C3C3B"/>
                </a:solidFill>
                <a:effectLst/>
                <a:latin typeface="+mn-lt"/>
              </a:rPr>
              <a:t> in the literature.  The loss function compares the network’s prediction to the label attached to the example.  So, if the label attached to this image is 1 (it’s 100% certain that this is a chicken) but our network outputs a probability of 10%, we have a large discrepancy.  With that discrepancy, the loss function calculates the network’s </a:t>
            </a:r>
            <a:r>
              <a:rPr lang="en-US" b="1" i="0" dirty="0">
                <a:solidFill>
                  <a:srgbClr val="3C3C3B"/>
                </a:solidFill>
                <a:effectLst/>
                <a:latin typeface="+mn-lt"/>
              </a:rPr>
              <a:t>total error</a:t>
            </a:r>
            <a:r>
              <a:rPr lang="en-US" b="0" i="0" dirty="0">
                <a:solidFill>
                  <a:srgbClr val="3C3C3B"/>
                </a:solidFill>
                <a:effectLst/>
                <a:latin typeface="+mn-lt"/>
              </a:rPr>
              <a:t>.  This is the penalty the network must pay for arriving at an answer other than the </a:t>
            </a:r>
            <a:r>
              <a:rPr lang="en-US" b="1" i="0" dirty="0">
                <a:solidFill>
                  <a:srgbClr val="3C3C3B"/>
                </a:solidFill>
                <a:effectLst/>
                <a:latin typeface="+mn-lt"/>
              </a:rPr>
              <a:t>ground truth</a:t>
            </a:r>
            <a:r>
              <a:rPr lang="en-US" b="0" i="0" dirty="0">
                <a:solidFill>
                  <a:srgbClr val="3C3C3B"/>
                </a:solidFill>
                <a:effectLst/>
                <a:latin typeface="+mn-lt"/>
              </a:rPr>
              <a:t>.  If the network’s prediction closely matches the label, the total error is minimal.</a:t>
            </a:r>
          </a:p>
          <a:p>
            <a:endParaRPr lang="en-US" b="0" i="0" dirty="0">
              <a:solidFill>
                <a:srgbClr val="3C3C3B"/>
              </a:solidFill>
              <a:effectLst/>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3C3C3B"/>
                </a:solidFill>
                <a:effectLst/>
                <a:latin typeface="+mn-lt"/>
              </a:rPr>
              <a:t>And finally, the loss function passes the total error to the optimizer which oversees the backpropagation process.  It is during backprop that weights are adjusted.  Hence, the goal of the system is to minimize its error, in a process called </a:t>
            </a:r>
            <a:r>
              <a:rPr lang="en-US" b="1" i="0" dirty="0">
                <a:solidFill>
                  <a:srgbClr val="3C3C3B"/>
                </a:solidFill>
                <a:effectLst/>
                <a:latin typeface="+mn-lt"/>
              </a:rPr>
              <a:t>gradient descent</a:t>
            </a:r>
            <a:r>
              <a:rPr lang="en-US" b="0" i="0" dirty="0">
                <a:solidFill>
                  <a:srgbClr val="3C3C3B"/>
                </a:solidFill>
                <a:effectLst/>
                <a:latin typeface="+mn-lt"/>
              </a:rPr>
              <a:t>. At this point, the network needs to adjust all of its weights such that the total error is minimized.  More concretely, the network needs to calculate the individual contribution of each weight to the total error and then proceed to adjust each weight (up or down) in relation to its contribution to the total error.  So, how does it do that during backpropagation?  Let’s start with a 3-dimensional plot…</a:t>
            </a:r>
          </a:p>
          <a:p>
            <a:endParaRPr lang="en-US" b="0" i="0" dirty="0">
              <a:solidFill>
                <a:srgbClr val="3C3C3B"/>
              </a:solidFill>
              <a:effectLst/>
              <a:latin typeface="Lato"/>
            </a:endParaRPr>
          </a:p>
          <a:p>
            <a:endParaRPr lang="en-US" b="0" i="0" dirty="0">
              <a:solidFill>
                <a:srgbClr val="3C3C3B"/>
              </a:solidFill>
              <a:effectLst/>
              <a:latin typeface="Lato"/>
            </a:endParaRPr>
          </a:p>
        </p:txBody>
      </p:sp>
      <p:sp>
        <p:nvSpPr>
          <p:cNvPr id="4" name="Slide Number Placeholder 3"/>
          <p:cNvSpPr>
            <a:spLocks noGrp="1"/>
          </p:cNvSpPr>
          <p:nvPr>
            <p:ph type="sldNum" sz="quarter" idx="5"/>
          </p:nvPr>
        </p:nvSpPr>
        <p:spPr/>
        <p:txBody>
          <a:bodyPr/>
          <a:lstStyle/>
          <a:p>
            <a:fld id="{3148858F-F1DB-4027-9C85-CCA6849540DD}" type="slidenum">
              <a:rPr lang="en-US" smtClean="0"/>
              <a:t>26</a:t>
            </a:fld>
            <a:endParaRPr lang="en-US"/>
          </a:p>
        </p:txBody>
      </p:sp>
    </p:spTree>
    <p:extLst>
      <p:ext uri="{BB962C8B-B14F-4D97-AF65-F5344CB8AC3E}">
        <p14:creationId xmlns:p14="http://schemas.microsoft.com/office/powerpoint/2010/main" val="329956731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148858F-F1DB-4027-9C85-CCA6849540DD}" type="slidenum">
              <a:rPr lang="en-US" smtClean="0"/>
              <a:t>27</a:t>
            </a:fld>
            <a:endParaRPr lang="en-US"/>
          </a:p>
        </p:txBody>
      </p:sp>
    </p:spTree>
    <p:extLst>
      <p:ext uri="{BB962C8B-B14F-4D97-AF65-F5344CB8AC3E}">
        <p14:creationId xmlns:p14="http://schemas.microsoft.com/office/powerpoint/2010/main" val="396021037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7A96DE-0102-FE41-808A-B23D4556A9D0}" type="slidenum">
              <a:rPr lang="en-US" smtClean="0"/>
              <a:t>28</a:t>
            </a:fld>
            <a:endParaRPr lang="en-US"/>
          </a:p>
        </p:txBody>
      </p:sp>
    </p:spTree>
    <p:extLst>
      <p:ext uri="{BB962C8B-B14F-4D97-AF65-F5344CB8AC3E}">
        <p14:creationId xmlns:p14="http://schemas.microsoft.com/office/powerpoint/2010/main" val="266817404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7A96DE-0102-FE41-808A-B23D4556A9D0}" type="slidenum">
              <a:rPr lang="en-US" smtClean="0"/>
              <a:t>29</a:t>
            </a:fld>
            <a:endParaRPr lang="en-US"/>
          </a:p>
        </p:txBody>
      </p:sp>
    </p:spTree>
    <p:extLst>
      <p:ext uri="{BB962C8B-B14F-4D97-AF65-F5344CB8AC3E}">
        <p14:creationId xmlns:p14="http://schemas.microsoft.com/office/powerpoint/2010/main" val="28946737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u="none" dirty="0">
                <a:solidFill>
                  <a:srgbClr val="3C3C3B"/>
                </a:solidFill>
                <a:effectLst/>
                <a:latin typeface="+mn-lt"/>
              </a:rPr>
              <a:t>So, let’s begin with a quick review of forward propagation.   A couple points.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u="none" dirty="0">
              <a:solidFill>
                <a:srgbClr val="3C3C3B"/>
              </a:solidFill>
              <a:effectLst/>
              <a:latin typeface="+mn-lt"/>
            </a:endParaRPr>
          </a:p>
          <a:p>
            <a:pPr marL="285750" marR="0" lvl="0" indent="-285750" algn="l" defTabSz="914400" rtl="0" eaLnBrk="1" fontAlgn="auto" latinLnBrk="0" hangingPunct="1">
              <a:lnSpc>
                <a:spcPct val="100000"/>
              </a:lnSpc>
              <a:spcBef>
                <a:spcPts val="0"/>
              </a:spcBef>
              <a:spcAft>
                <a:spcPts val="0"/>
              </a:spcAft>
              <a:buClrTx/>
              <a:buSzTx/>
              <a:buFontTx/>
              <a:buAutoNum type="romanLcPeriod"/>
              <a:tabLst/>
              <a:defRPr/>
            </a:pPr>
            <a:r>
              <a:rPr lang="en-US" b="0" i="0" dirty="0">
                <a:solidFill>
                  <a:srgbClr val="3C3C3B"/>
                </a:solidFill>
                <a:effectLst/>
                <a:latin typeface="+mn-lt"/>
              </a:rPr>
              <a:t>During </a:t>
            </a:r>
            <a:r>
              <a:rPr lang="en-US" b="1" i="0" dirty="0">
                <a:solidFill>
                  <a:srgbClr val="3C3C3B"/>
                </a:solidFill>
                <a:effectLst/>
                <a:latin typeface="+mn-lt"/>
              </a:rPr>
              <a:t>forward propagation</a:t>
            </a:r>
            <a:r>
              <a:rPr lang="en-US" b="0" i="0" dirty="0">
                <a:solidFill>
                  <a:srgbClr val="3C3C3B"/>
                </a:solidFill>
                <a:effectLst/>
                <a:latin typeface="+mn-lt"/>
              </a:rPr>
              <a:t>, the flow of numbers is from left to right.</a:t>
            </a:r>
          </a:p>
          <a:p>
            <a:pPr marL="285750" marR="0" lvl="0" indent="-285750" algn="l" defTabSz="914400" rtl="0" eaLnBrk="1" fontAlgn="auto" latinLnBrk="0" hangingPunct="1">
              <a:lnSpc>
                <a:spcPct val="100000"/>
              </a:lnSpc>
              <a:spcBef>
                <a:spcPts val="0"/>
              </a:spcBef>
              <a:spcAft>
                <a:spcPts val="0"/>
              </a:spcAft>
              <a:buClrTx/>
              <a:buSzTx/>
              <a:buFontTx/>
              <a:buAutoNum type="romanLcPeriod"/>
              <a:tabLst/>
              <a:defRPr/>
            </a:pPr>
            <a:r>
              <a:rPr lang="en-US" b="0" i="0" dirty="0">
                <a:solidFill>
                  <a:srgbClr val="3C3C3B"/>
                </a:solidFill>
                <a:effectLst/>
                <a:latin typeface="+mn-lt"/>
              </a:rPr>
              <a:t>In this small network, all roads lead to node F, the single node in our output layer.  Node F then passes the network’s final prediction (output) to an error function, also known as a </a:t>
            </a:r>
            <a:r>
              <a:rPr lang="en-US" b="1" i="0" dirty="0">
                <a:solidFill>
                  <a:srgbClr val="3C3C3B"/>
                </a:solidFill>
                <a:effectLst/>
                <a:latin typeface="+mn-lt"/>
              </a:rPr>
              <a:t>loss function</a:t>
            </a:r>
            <a:r>
              <a:rPr lang="en-US" b="0" i="0" dirty="0">
                <a:solidFill>
                  <a:srgbClr val="3C3C3B"/>
                </a:solidFill>
                <a:effectLst/>
                <a:latin typeface="+mn-lt"/>
              </a:rPr>
              <a:t>.  The loss function, in turn, calculates the network’s </a:t>
            </a:r>
            <a:r>
              <a:rPr lang="en-US" b="1" i="0" dirty="0">
                <a:solidFill>
                  <a:srgbClr val="3C3C3B"/>
                </a:solidFill>
                <a:effectLst/>
                <a:latin typeface="+mn-lt"/>
              </a:rPr>
              <a:t>total error</a:t>
            </a:r>
            <a:r>
              <a:rPr lang="en-US" b="0" i="0" dirty="0">
                <a:solidFill>
                  <a:srgbClr val="3C3C3B"/>
                </a:solidFill>
                <a:effectLst/>
                <a:latin typeface="+mn-lt"/>
              </a:rPr>
              <a:t>, being the difference between ground truth (labelled Y) and the network’s prediction.</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b="0" i="0" dirty="0">
              <a:solidFill>
                <a:srgbClr val="3C3C3B"/>
              </a:solidFill>
              <a:effectLst/>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3C3C3B"/>
                </a:solidFill>
                <a:effectLst/>
                <a:latin typeface="+mn-lt"/>
              </a:rPr>
              <a:t>We now reverse direction in </a:t>
            </a:r>
            <a:r>
              <a:rPr lang="en-US" b="1" i="0" dirty="0">
                <a:solidFill>
                  <a:srgbClr val="3C3C3B"/>
                </a:solidFill>
                <a:effectLst/>
                <a:latin typeface="+mn-lt"/>
              </a:rPr>
              <a:t>back propagation</a:t>
            </a:r>
            <a:r>
              <a:rPr lang="en-US" b="0" i="0" dirty="0">
                <a:solidFill>
                  <a:srgbClr val="3C3C3B"/>
                </a:solidFill>
                <a:effectLst/>
                <a:latin typeface="+mn-lt"/>
              </a:rPr>
              <a:t>…</a:t>
            </a:r>
          </a:p>
          <a:p>
            <a:endParaRPr lang="en-US" b="0" i="0" u="none" dirty="0">
              <a:solidFill>
                <a:srgbClr val="3C3C3B"/>
              </a:solidFill>
              <a:effectLst/>
              <a:latin typeface="+mn-lt"/>
            </a:endParaRPr>
          </a:p>
          <a:p>
            <a:endParaRPr lang="en-US" b="0" i="0" dirty="0">
              <a:solidFill>
                <a:srgbClr val="3C3C3B"/>
              </a:solidFill>
              <a:effectLst/>
              <a:latin typeface="Lato"/>
            </a:endParaRPr>
          </a:p>
        </p:txBody>
      </p:sp>
      <p:sp>
        <p:nvSpPr>
          <p:cNvPr id="4" name="Slide Number Placeholder 3"/>
          <p:cNvSpPr>
            <a:spLocks noGrp="1"/>
          </p:cNvSpPr>
          <p:nvPr>
            <p:ph type="sldNum" sz="quarter" idx="5"/>
          </p:nvPr>
        </p:nvSpPr>
        <p:spPr/>
        <p:txBody>
          <a:bodyPr/>
          <a:lstStyle/>
          <a:p>
            <a:fld id="{3148858F-F1DB-4027-9C85-CCA6849540DD}" type="slidenum">
              <a:rPr lang="en-US" smtClean="0"/>
              <a:t>3</a:t>
            </a:fld>
            <a:endParaRPr lang="en-US"/>
          </a:p>
        </p:txBody>
      </p:sp>
    </p:spTree>
    <p:extLst>
      <p:ext uri="{BB962C8B-B14F-4D97-AF65-F5344CB8AC3E}">
        <p14:creationId xmlns:p14="http://schemas.microsoft.com/office/powerpoint/2010/main" val="41936375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7A96DE-0102-FE41-808A-B23D4556A9D0}" type="slidenum">
              <a:rPr lang="en-US" smtClean="0"/>
              <a:t>30</a:t>
            </a:fld>
            <a:endParaRPr lang="en-US"/>
          </a:p>
        </p:txBody>
      </p:sp>
    </p:spTree>
    <p:extLst>
      <p:ext uri="{BB962C8B-B14F-4D97-AF65-F5344CB8AC3E}">
        <p14:creationId xmlns:p14="http://schemas.microsoft.com/office/powerpoint/2010/main" val="255486305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7A96DE-0102-FE41-808A-B23D4556A9D0}" type="slidenum">
              <a:rPr lang="en-US" smtClean="0"/>
              <a:t>31</a:t>
            </a:fld>
            <a:endParaRPr lang="en-US"/>
          </a:p>
        </p:txBody>
      </p:sp>
    </p:spTree>
    <p:extLst>
      <p:ext uri="{BB962C8B-B14F-4D97-AF65-F5344CB8AC3E}">
        <p14:creationId xmlns:p14="http://schemas.microsoft.com/office/powerpoint/2010/main" val="153885834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7A96DE-0102-FE41-808A-B23D4556A9D0}" type="slidenum">
              <a:rPr lang="en-US" smtClean="0"/>
              <a:t>32</a:t>
            </a:fld>
            <a:endParaRPr lang="en-US"/>
          </a:p>
        </p:txBody>
      </p:sp>
    </p:spTree>
    <p:extLst>
      <p:ext uri="{BB962C8B-B14F-4D97-AF65-F5344CB8AC3E}">
        <p14:creationId xmlns:p14="http://schemas.microsoft.com/office/powerpoint/2010/main" val="127097513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7A96DE-0102-FE41-808A-B23D4556A9D0}" type="slidenum">
              <a:rPr lang="en-US" smtClean="0"/>
              <a:t>33</a:t>
            </a:fld>
            <a:endParaRPr lang="en-US"/>
          </a:p>
        </p:txBody>
      </p:sp>
    </p:spTree>
    <p:extLst>
      <p:ext uri="{BB962C8B-B14F-4D97-AF65-F5344CB8AC3E}">
        <p14:creationId xmlns:p14="http://schemas.microsoft.com/office/powerpoint/2010/main" val="37676101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C3C3B"/>
                </a:solidFill>
                <a:effectLst/>
                <a:latin typeface="Lato"/>
              </a:rPr>
              <a:t>With backpropagation, we start with the error function and move the other way.  First, the error function passes its calculation of the network’s total error to the optimizer. </a:t>
            </a:r>
          </a:p>
          <a:p>
            <a:endParaRPr lang="en-US" b="0" i="0" dirty="0">
              <a:solidFill>
                <a:srgbClr val="3C3C3B"/>
              </a:solidFill>
              <a:effectLst/>
              <a:latin typeface="Lato"/>
            </a:endParaRPr>
          </a:p>
          <a:p>
            <a:pPr marL="228600" indent="-228600">
              <a:buAutoNum type="arabicPeriod"/>
            </a:pPr>
            <a:r>
              <a:rPr lang="en-US" b="0" i="0" dirty="0">
                <a:solidFill>
                  <a:srgbClr val="3C3C3B"/>
                </a:solidFill>
                <a:effectLst/>
                <a:latin typeface="Lato"/>
              </a:rPr>
              <a:t>Now, the job of the optimizer is to minimize that error, in a process called </a:t>
            </a:r>
            <a:r>
              <a:rPr lang="en-US" b="1" i="0" dirty="0">
                <a:solidFill>
                  <a:srgbClr val="3C3C3B"/>
                </a:solidFill>
                <a:effectLst/>
                <a:latin typeface="Lato"/>
              </a:rPr>
              <a:t>gradient descent</a:t>
            </a:r>
            <a:r>
              <a:rPr lang="en-US" b="0" i="0" dirty="0">
                <a:solidFill>
                  <a:srgbClr val="3C3C3B"/>
                </a:solidFill>
                <a:effectLst/>
                <a:latin typeface="Lato"/>
              </a:rPr>
              <a:t>.  What we want to do is adjust all the network’s weights such that our total error is minimized.  M</a:t>
            </a:r>
            <a:r>
              <a:rPr lang="en-US" b="0" i="0" dirty="0">
                <a:solidFill>
                  <a:srgbClr val="3C3C3B"/>
                </a:solidFill>
                <a:effectLst/>
                <a:latin typeface="+mn-lt"/>
              </a:rPr>
              <a:t>ore concretely, the network must calculate the individual contribution of each weight to the total error and then adjust each (up / down) in relation to its contribution to that error. </a:t>
            </a:r>
          </a:p>
          <a:p>
            <a:pPr marL="228600" indent="-228600">
              <a:buAutoNum type="arabicPeriod"/>
            </a:pPr>
            <a:r>
              <a:rPr lang="en-US" b="0" i="0" dirty="0">
                <a:solidFill>
                  <a:srgbClr val="3C3C3B"/>
                </a:solidFill>
                <a:effectLst/>
                <a:latin typeface="+mn-lt"/>
              </a:rPr>
              <a:t>To adjust a weight, we need two things:  the output from the originating neuron (o) as well as the delta from its downstream connection.  </a:t>
            </a:r>
          </a:p>
          <a:p>
            <a:pPr marL="0" indent="0">
              <a:buNone/>
            </a:pPr>
            <a:endParaRPr lang="en-US" b="0" i="0" dirty="0">
              <a:solidFill>
                <a:srgbClr val="3C3C3B"/>
              </a:solidFill>
              <a:effectLst/>
              <a:latin typeface="Lato"/>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3C3C3B"/>
                </a:solidFill>
                <a:effectLst/>
                <a:latin typeface="+mn-lt"/>
              </a:rPr>
              <a:t>We will discuss the weight update process in just a moment.  But first, let’s take a closer look at the error/loss function…</a:t>
            </a:r>
            <a:endParaRPr lang="en-US" b="0" i="0" dirty="0">
              <a:solidFill>
                <a:srgbClr val="3C3C3B"/>
              </a:solidFill>
              <a:effectLst/>
              <a:latin typeface="Lato"/>
            </a:endParaRPr>
          </a:p>
        </p:txBody>
      </p:sp>
      <p:sp>
        <p:nvSpPr>
          <p:cNvPr id="4" name="Slide Number Placeholder 3"/>
          <p:cNvSpPr>
            <a:spLocks noGrp="1"/>
          </p:cNvSpPr>
          <p:nvPr>
            <p:ph type="sldNum" sz="quarter" idx="5"/>
          </p:nvPr>
        </p:nvSpPr>
        <p:spPr/>
        <p:txBody>
          <a:bodyPr/>
          <a:lstStyle/>
          <a:p>
            <a:fld id="{3148858F-F1DB-4027-9C85-CCA6849540DD}" type="slidenum">
              <a:rPr lang="en-US" smtClean="0"/>
              <a:t>4</a:t>
            </a:fld>
            <a:endParaRPr lang="en-US"/>
          </a:p>
        </p:txBody>
      </p:sp>
    </p:spTree>
    <p:extLst>
      <p:ext uri="{BB962C8B-B14F-4D97-AF65-F5344CB8AC3E}">
        <p14:creationId xmlns:p14="http://schemas.microsoft.com/office/powerpoint/2010/main" val="34442084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b="0" i="0" dirty="0">
                <a:solidFill>
                  <a:srgbClr val="3C3C3B"/>
                </a:solidFill>
                <a:effectLst/>
                <a:latin typeface="+mn-lt"/>
              </a:rPr>
              <a:t>We begin by plotting the contour of our error/loss function in 3-dimensions (x, y, and z).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3C3C3B"/>
              </a:solidFill>
              <a:effectLst/>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3C3C3B"/>
                </a:solidFill>
                <a:effectLst/>
                <a:latin typeface="+mn-lt"/>
              </a:rPr>
              <a:t>Naturally, this example has been greatly simplified to facilitate understanding.  Even so, the underlying logic holds, whether the contour is simple or complex.  Now at the start of training, a network’s total error is usually high, with a large difference between its prediction and what we expect (ground truth).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3C3C3B"/>
              </a:solidFill>
              <a:effectLst/>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3C3C3B"/>
                </a:solidFill>
                <a:effectLst/>
                <a:latin typeface="+mn-lt"/>
              </a:rPr>
              <a:t>In this simulation – the error / loss function…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3C3C3B"/>
                </a:solidFill>
                <a:effectLst/>
                <a:latin typeface="+mn-lt"/>
              </a:rPr>
              <a:t>2. … calculated an initial error located near one of the contour’s tips…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3C3C3B"/>
                </a:solidFill>
                <a:effectLst/>
                <a:latin typeface="+mn-lt"/>
              </a:rPr>
              <a:t>3. … far from the bottom or global minimum.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3C3C3B"/>
                </a:solidFill>
                <a:effectLst/>
                <a:latin typeface="+mn-lt"/>
              </a:rPr>
              <a:t>4. So, what we want to do is “walk” down this slope or gradient, from that initial starting point to the end point at the bottom.  And because the network is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3C3C3B"/>
                </a:solidFill>
                <a:effectLst/>
                <a:latin typeface="+mn-lt"/>
              </a:rPr>
              <a:t>    moving down a gradient, the process is called </a:t>
            </a:r>
            <a:r>
              <a:rPr lang="en-US" b="1" i="0" dirty="0">
                <a:solidFill>
                  <a:srgbClr val="3C3C3B"/>
                </a:solidFill>
                <a:effectLst/>
                <a:latin typeface="+mn-lt"/>
              </a:rPr>
              <a:t>gradient descent</a:t>
            </a:r>
            <a:r>
              <a:rPr lang="en-US" b="0" i="0" dirty="0">
                <a:solidFill>
                  <a:srgbClr val="3C3C3B"/>
                </a:solidFill>
                <a:effectLst/>
                <a:latin typeface="+mn-lt"/>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3C3C3B"/>
              </a:solidFill>
              <a:effectLst/>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3C3C3B"/>
                </a:solidFill>
                <a:effectLst/>
                <a:latin typeface="+mn-lt"/>
              </a:rPr>
              <a:t>But this raises an interesting question.  How does the network figure out which way to go?  How does it know which way is down?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3C3C3B"/>
              </a:solidFill>
              <a:effectLst/>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3C3C3B"/>
                </a:solidFill>
                <a:effectLst/>
                <a:latin typeface="+mn-lt"/>
              </a:rPr>
              <a:t>To answer that question…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3C3C3B"/>
              </a:solidFill>
              <a:effectLst/>
              <a:latin typeface="+mn-lt"/>
            </a:endParaRPr>
          </a:p>
        </p:txBody>
      </p:sp>
      <p:sp>
        <p:nvSpPr>
          <p:cNvPr id="4" name="Slide Number Placeholder 3"/>
          <p:cNvSpPr>
            <a:spLocks noGrp="1"/>
          </p:cNvSpPr>
          <p:nvPr>
            <p:ph type="sldNum" sz="quarter" idx="5"/>
          </p:nvPr>
        </p:nvSpPr>
        <p:spPr/>
        <p:txBody>
          <a:bodyPr/>
          <a:lstStyle/>
          <a:p>
            <a:fld id="{3148858F-F1DB-4027-9C85-CCA6849540DD}" type="slidenum">
              <a:rPr lang="en-US" smtClean="0"/>
              <a:t>5</a:t>
            </a:fld>
            <a:endParaRPr lang="en-US"/>
          </a:p>
        </p:txBody>
      </p:sp>
    </p:spTree>
    <p:extLst>
      <p:ext uri="{BB962C8B-B14F-4D97-AF65-F5344CB8AC3E}">
        <p14:creationId xmlns:p14="http://schemas.microsoft.com/office/powerpoint/2010/main" val="27621668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let’s reduce our 3-dimensional contour to two dimensions and add a point to indicate our current location.  Now, imagine you are standing on this point and a dense fog surrounds you, making it impossible to see the bottom of the valley.  All you can feel is the slope of the ground below your feet.  So, how would you proceed?  Well, just take a step downhill in the direction indicated by the steepest slope.</a:t>
            </a:r>
          </a:p>
          <a:p>
            <a:endParaRPr lang="en-US" dirty="0"/>
          </a:p>
          <a:p>
            <a:r>
              <a:rPr lang="en-US" dirty="0"/>
              <a:t>And to calculate that slope, we…</a:t>
            </a:r>
          </a:p>
        </p:txBody>
      </p:sp>
      <p:sp>
        <p:nvSpPr>
          <p:cNvPr id="4" name="Slide Number Placeholder 3"/>
          <p:cNvSpPr>
            <a:spLocks noGrp="1"/>
          </p:cNvSpPr>
          <p:nvPr>
            <p:ph type="sldNum" sz="quarter" idx="5"/>
          </p:nvPr>
        </p:nvSpPr>
        <p:spPr/>
        <p:txBody>
          <a:bodyPr/>
          <a:lstStyle/>
          <a:p>
            <a:fld id="{3148858F-F1DB-4027-9C85-CCA6849540DD}" type="slidenum">
              <a:rPr lang="en-US" smtClean="0"/>
              <a:t>6</a:t>
            </a:fld>
            <a:endParaRPr lang="en-US"/>
          </a:p>
        </p:txBody>
      </p:sp>
    </p:spTree>
    <p:extLst>
      <p:ext uri="{BB962C8B-B14F-4D97-AF65-F5344CB8AC3E}">
        <p14:creationId xmlns:p14="http://schemas.microsoft.com/office/powerpoint/2010/main" val="29313012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C3C3B"/>
                </a:solidFill>
                <a:effectLst/>
                <a:latin typeface="+mn-lt"/>
              </a:rPr>
              <a:t>… we draw a tangent line through a given point and then calculate its slope as the </a:t>
            </a:r>
            <a:r>
              <a:rPr lang="en-US" b="1" i="0" dirty="0">
                <a:solidFill>
                  <a:srgbClr val="3C3C3B"/>
                </a:solidFill>
                <a:effectLst/>
                <a:latin typeface="+mn-lt"/>
              </a:rPr>
              <a:t>derivative</a:t>
            </a:r>
            <a:r>
              <a:rPr lang="en-US" b="0" i="0" dirty="0">
                <a:solidFill>
                  <a:srgbClr val="3C3C3B"/>
                </a:solidFill>
                <a:effectLst/>
                <a:latin typeface="+mn-lt"/>
              </a:rPr>
              <a:t> of a </a:t>
            </a:r>
            <a:r>
              <a:rPr lang="en-US" b="1" i="0" dirty="0">
                <a:solidFill>
                  <a:srgbClr val="3C3C3B"/>
                </a:solidFill>
                <a:effectLst/>
                <a:latin typeface="+mn-lt"/>
              </a:rPr>
              <a:t>partial differential </a:t>
            </a:r>
            <a:r>
              <a:rPr lang="en-US" b="0" i="0" dirty="0">
                <a:solidFill>
                  <a:srgbClr val="3C3C3B"/>
                </a:solidFill>
                <a:effectLst/>
                <a:latin typeface="+mn-lt"/>
              </a:rPr>
              <a:t>equation.  In other words, the derivative is the slope of the gradient at a particular point.  If the gradient directly above the weight is positive (the line goes up as we move to the right), then increasing the value of the weight (moving it to the right) causes the error to go up.  Likewise, decreasing the value of the weight (moving it to the left) causes the error to go down.  We see that with the purple line.  But if the slope of the error is negative (the line goes down as we move to the right), the logic is reversed.  We see that with the gold line.</a:t>
            </a:r>
          </a:p>
          <a:p>
            <a:endParaRPr lang="en-US" b="0" i="0" dirty="0">
              <a:solidFill>
                <a:srgbClr val="3C3C3B"/>
              </a:solidFill>
              <a:effectLst/>
              <a:latin typeface="+mn-lt"/>
            </a:endParaRPr>
          </a:p>
          <a:p>
            <a:r>
              <a:rPr lang="en-US" b="0" i="0" dirty="0">
                <a:solidFill>
                  <a:srgbClr val="3C3C3B"/>
                </a:solidFill>
                <a:effectLst/>
                <a:latin typeface="+mn-lt"/>
              </a:rPr>
              <a:t>A couple key points – </a:t>
            </a:r>
          </a:p>
          <a:p>
            <a:pPr marL="285750" indent="-285750">
              <a:buAutoNum type="romanLcPeriod"/>
            </a:pPr>
            <a:r>
              <a:rPr lang="en-US" b="0" i="0" dirty="0">
                <a:solidFill>
                  <a:srgbClr val="3D3B49"/>
                </a:solidFill>
                <a:effectLst/>
                <a:latin typeface="+mn-lt"/>
              </a:rPr>
              <a:t>The error curve for each weight in a network is different because each weight has a different effect on the total error.  But if we can calculate the gradient for a specific weight, we know whether it should increase or decrease.  And if we can calculate the gradients for all the weights, we can adjust them all at once, rather than one by one.  That’s what backprop does.</a:t>
            </a:r>
          </a:p>
          <a:p>
            <a:pPr marL="285750" indent="-285750">
              <a:buAutoNum type="romanLcPeriod"/>
            </a:pPr>
            <a:r>
              <a:rPr lang="en-US" b="0" i="0" dirty="0">
                <a:solidFill>
                  <a:srgbClr val="3C3C3B"/>
                </a:solidFill>
                <a:effectLst/>
                <a:latin typeface="+mn-lt"/>
              </a:rPr>
              <a:t>The slope of a tangent line varies depending on its location.  For example, the slope of the gold line is smaller than the purple one.   In other words – as you approach the global minimum at the bottom – the  slope gets smaller and smaller until it’s zero.  When that happens, the neural network ‘knows’ it has found the best possible solution.</a:t>
            </a:r>
          </a:p>
        </p:txBody>
      </p:sp>
      <p:sp>
        <p:nvSpPr>
          <p:cNvPr id="4" name="Slide Number Placeholder 3"/>
          <p:cNvSpPr>
            <a:spLocks noGrp="1"/>
          </p:cNvSpPr>
          <p:nvPr>
            <p:ph type="sldNum" sz="quarter" idx="5"/>
          </p:nvPr>
        </p:nvSpPr>
        <p:spPr/>
        <p:txBody>
          <a:bodyPr/>
          <a:lstStyle/>
          <a:p>
            <a:fld id="{3148858F-F1DB-4027-9C85-CCA6849540DD}" type="slidenum">
              <a:rPr lang="en-US" smtClean="0"/>
              <a:t>7</a:t>
            </a:fld>
            <a:endParaRPr lang="en-US"/>
          </a:p>
        </p:txBody>
      </p:sp>
    </p:spTree>
    <p:extLst>
      <p:ext uri="{BB962C8B-B14F-4D97-AF65-F5344CB8AC3E}">
        <p14:creationId xmlns:p14="http://schemas.microsoft.com/office/powerpoint/2010/main" val="34964452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dirty="0">
                <a:solidFill>
                  <a:srgbClr val="3C3C3B"/>
                </a:solidFill>
                <a:effectLst/>
                <a:latin typeface="+mn-lt"/>
              </a:rPr>
              <a:t>Once we know the slope at our current location, we know which way to go.  So, our next question is: What size of step should we take? The model’s </a:t>
            </a:r>
            <a:r>
              <a:rPr lang="en-US" sz="1800" b="1" i="0" dirty="0">
                <a:solidFill>
                  <a:srgbClr val="3C3C3B"/>
                </a:solidFill>
                <a:effectLst/>
                <a:latin typeface="+mn-lt"/>
              </a:rPr>
              <a:t>learning rate </a:t>
            </a:r>
            <a:r>
              <a:rPr lang="en-US" sz="1800" b="0" i="0" dirty="0">
                <a:solidFill>
                  <a:srgbClr val="3C3C3B"/>
                </a:solidFill>
                <a:effectLst/>
                <a:latin typeface="+mn-lt"/>
              </a:rPr>
              <a:t>answers that question.  It tells the optimizer how big or small each step should be.  This is an important </a:t>
            </a:r>
            <a:r>
              <a:rPr lang="en-US" sz="1800" b="1" i="0" dirty="0">
                <a:solidFill>
                  <a:srgbClr val="3C3C3B"/>
                </a:solidFill>
                <a:effectLst/>
                <a:latin typeface="+mn-lt"/>
              </a:rPr>
              <a:t>hyperparameter</a:t>
            </a:r>
            <a:r>
              <a:rPr lang="en-US" sz="1800" b="0" i="0" dirty="0">
                <a:solidFill>
                  <a:srgbClr val="3C3C3B"/>
                </a:solidFill>
                <a:effectLst/>
                <a:latin typeface="+mn-lt"/>
              </a:rPr>
              <a:t>, one of those adjustable settings you need to keep an eye on.</a:t>
            </a:r>
            <a:r>
              <a:rPr lang="en-US" sz="1800" b="1" i="0" u="none" strike="noStrike" baseline="0" dirty="0">
                <a:solidFill>
                  <a:srgbClr val="3C3C3B"/>
                </a:solidFill>
                <a:effectLst/>
                <a:latin typeface="+mn-lt"/>
              </a:rPr>
              <a:t>  </a:t>
            </a:r>
            <a:r>
              <a:rPr lang="en-US" sz="1800" b="0" i="0" u="none" strike="noStrike" baseline="0" dirty="0">
                <a:solidFill>
                  <a:srgbClr val="000000"/>
                </a:solidFill>
                <a:latin typeface="+mn-lt"/>
              </a:rPr>
              <a:t>If our learning rate is too small, it takes a long time (many iterations) to arrive at the global minimum.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baseline="0" dirty="0">
              <a:solidFill>
                <a:srgbClr val="000000"/>
              </a:solidFill>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baseline="0" dirty="0">
                <a:solidFill>
                  <a:srgbClr val="000000"/>
                </a:solidFill>
                <a:latin typeface="+mn-lt"/>
              </a:rPr>
              <a:t>On the other hand, …</a:t>
            </a:r>
            <a:endParaRPr lang="en-US" b="0" i="0" dirty="0">
              <a:solidFill>
                <a:srgbClr val="3C3C3B"/>
              </a:solidFill>
              <a:effectLst/>
              <a:latin typeface="+mn-lt"/>
            </a:endParaRPr>
          </a:p>
        </p:txBody>
      </p:sp>
      <p:sp>
        <p:nvSpPr>
          <p:cNvPr id="4" name="Slide Number Placeholder 3"/>
          <p:cNvSpPr>
            <a:spLocks noGrp="1"/>
          </p:cNvSpPr>
          <p:nvPr>
            <p:ph type="sldNum" sz="quarter" idx="5"/>
          </p:nvPr>
        </p:nvSpPr>
        <p:spPr/>
        <p:txBody>
          <a:bodyPr/>
          <a:lstStyle/>
          <a:p>
            <a:fld id="{3148858F-F1DB-4027-9C85-CCA6849540DD}" type="slidenum">
              <a:rPr lang="en-US" smtClean="0"/>
              <a:t>8</a:t>
            </a:fld>
            <a:endParaRPr lang="en-US"/>
          </a:p>
        </p:txBody>
      </p:sp>
    </p:spTree>
    <p:extLst>
      <p:ext uri="{BB962C8B-B14F-4D97-AF65-F5344CB8AC3E}">
        <p14:creationId xmlns:p14="http://schemas.microsoft.com/office/powerpoint/2010/main" val="10349480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solidFill>
                  <a:srgbClr val="000000"/>
                </a:solidFill>
                <a:latin typeface="+mn-lt"/>
              </a:rPr>
              <a:t>… if the learning rate is too high, you might jump across the valley and end up on the other side, possibly at a location higher up than before.  So, a large learning rate might cause the algorithm to </a:t>
            </a:r>
            <a:r>
              <a:rPr lang="en-US" sz="1800" b="1" i="0" u="none" strike="noStrike" baseline="0" dirty="0">
                <a:solidFill>
                  <a:srgbClr val="000000"/>
                </a:solidFill>
                <a:latin typeface="+mn-lt"/>
              </a:rPr>
              <a:t>diverge</a:t>
            </a:r>
            <a:r>
              <a:rPr lang="en-US" sz="1800" b="0" i="0" u="none" strike="noStrike" baseline="0" dirty="0">
                <a:solidFill>
                  <a:srgbClr val="000000"/>
                </a:solidFill>
                <a:latin typeface="+mn-lt"/>
              </a:rPr>
              <a:t>, unable to find the global minimum as it jumps around it. </a:t>
            </a:r>
          </a:p>
        </p:txBody>
      </p:sp>
      <p:sp>
        <p:nvSpPr>
          <p:cNvPr id="4" name="Slide Number Placeholder 3"/>
          <p:cNvSpPr>
            <a:spLocks noGrp="1"/>
          </p:cNvSpPr>
          <p:nvPr>
            <p:ph type="sldNum" sz="quarter" idx="5"/>
          </p:nvPr>
        </p:nvSpPr>
        <p:spPr/>
        <p:txBody>
          <a:bodyPr/>
          <a:lstStyle/>
          <a:p>
            <a:fld id="{3148858F-F1DB-4027-9C85-CCA6849540DD}" type="slidenum">
              <a:rPr lang="en-US" smtClean="0"/>
              <a:t>9</a:t>
            </a:fld>
            <a:endParaRPr lang="en-US"/>
          </a:p>
        </p:txBody>
      </p:sp>
    </p:spTree>
    <p:extLst>
      <p:ext uri="{BB962C8B-B14F-4D97-AF65-F5344CB8AC3E}">
        <p14:creationId xmlns:p14="http://schemas.microsoft.com/office/powerpoint/2010/main" val="11333925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B2684C-DB63-4BB5-AB1B-EA8CC8D38BD2}"/>
              </a:ext>
            </a:extLst>
          </p:cNvPr>
          <p:cNvSpPr>
            <a:spLocks noGrp="1"/>
          </p:cNvSpPr>
          <p:nvPr>
            <p:ph type="ctrTitle"/>
          </p:nvPr>
        </p:nvSpPr>
        <p:spPr>
          <a:xfrm>
            <a:off x="1524000" y="1122364"/>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1E8919B-AE39-4501-9EC4-D20DA6841CA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9D4AB87-487E-47D4-9E7E-07D97D9E8B96}"/>
              </a:ext>
            </a:extLst>
          </p:cNvPr>
          <p:cNvSpPr>
            <a:spLocks noGrp="1"/>
          </p:cNvSpPr>
          <p:nvPr>
            <p:ph type="dt" sz="half" idx="10"/>
          </p:nvPr>
        </p:nvSpPr>
        <p:spPr/>
        <p:txBody>
          <a:bodyPr/>
          <a:lstStyle/>
          <a:p>
            <a:fld id="{C3F78080-8D0A-4BE8-A5B4-CB115102D524}" type="datetimeFigureOut">
              <a:rPr lang="en-US" smtClean="0"/>
              <a:t>11/22/2022</a:t>
            </a:fld>
            <a:endParaRPr lang="en-US"/>
          </a:p>
        </p:txBody>
      </p:sp>
      <p:sp>
        <p:nvSpPr>
          <p:cNvPr id="5" name="Footer Placeholder 4">
            <a:extLst>
              <a:ext uri="{FF2B5EF4-FFF2-40B4-BE49-F238E27FC236}">
                <a16:creationId xmlns:a16="http://schemas.microsoft.com/office/drawing/2014/main" id="{18FFE1B3-DDE5-4257-8364-DB3A438FEA4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69F69F0-EED2-470F-92B0-78761E1E130E}"/>
              </a:ext>
            </a:extLst>
          </p:cNvPr>
          <p:cNvSpPr>
            <a:spLocks noGrp="1"/>
          </p:cNvSpPr>
          <p:nvPr>
            <p:ph type="sldNum" sz="quarter" idx="12"/>
          </p:nvPr>
        </p:nvSpPr>
        <p:spPr/>
        <p:txBody>
          <a:bodyPr/>
          <a:lstStyle/>
          <a:p>
            <a:fld id="{370C5243-D3B1-4D94-A79A-4B9F4981AD96}" type="slidenum">
              <a:rPr lang="en-US" smtClean="0"/>
              <a:t>‹#›</a:t>
            </a:fld>
            <a:endParaRPr lang="en-US"/>
          </a:p>
        </p:txBody>
      </p:sp>
    </p:spTree>
    <p:extLst>
      <p:ext uri="{BB962C8B-B14F-4D97-AF65-F5344CB8AC3E}">
        <p14:creationId xmlns:p14="http://schemas.microsoft.com/office/powerpoint/2010/main" val="23894450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25C9FC-5E7D-4F82-A4BA-C4C54B5D96A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CEEEE6E-830B-46FF-A5FF-9F4B8B4EBD7E}"/>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3574615-9F13-4F16-B1A2-EB2DDAB2FC1E}"/>
              </a:ext>
            </a:extLst>
          </p:cNvPr>
          <p:cNvSpPr>
            <a:spLocks noGrp="1"/>
          </p:cNvSpPr>
          <p:nvPr>
            <p:ph type="dt" sz="half" idx="10"/>
          </p:nvPr>
        </p:nvSpPr>
        <p:spPr/>
        <p:txBody>
          <a:bodyPr/>
          <a:lstStyle/>
          <a:p>
            <a:fld id="{C3F78080-8D0A-4BE8-A5B4-CB115102D524}" type="datetimeFigureOut">
              <a:rPr lang="en-US" smtClean="0"/>
              <a:t>11/22/2022</a:t>
            </a:fld>
            <a:endParaRPr lang="en-US"/>
          </a:p>
        </p:txBody>
      </p:sp>
      <p:sp>
        <p:nvSpPr>
          <p:cNvPr id="5" name="Footer Placeholder 4">
            <a:extLst>
              <a:ext uri="{FF2B5EF4-FFF2-40B4-BE49-F238E27FC236}">
                <a16:creationId xmlns:a16="http://schemas.microsoft.com/office/drawing/2014/main" id="{1C0843AD-296F-433C-94FF-BCF8F52B583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46EF61D-D306-4D07-92FE-55DD063FB7AB}"/>
              </a:ext>
            </a:extLst>
          </p:cNvPr>
          <p:cNvSpPr>
            <a:spLocks noGrp="1"/>
          </p:cNvSpPr>
          <p:nvPr>
            <p:ph type="sldNum" sz="quarter" idx="12"/>
          </p:nvPr>
        </p:nvSpPr>
        <p:spPr/>
        <p:txBody>
          <a:bodyPr/>
          <a:lstStyle/>
          <a:p>
            <a:fld id="{370C5243-D3B1-4D94-A79A-4B9F4981AD96}" type="slidenum">
              <a:rPr lang="en-US" smtClean="0"/>
              <a:t>‹#›</a:t>
            </a:fld>
            <a:endParaRPr lang="en-US"/>
          </a:p>
        </p:txBody>
      </p:sp>
    </p:spTree>
    <p:extLst>
      <p:ext uri="{BB962C8B-B14F-4D97-AF65-F5344CB8AC3E}">
        <p14:creationId xmlns:p14="http://schemas.microsoft.com/office/powerpoint/2010/main" val="22473814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91A4E75-3889-4340-800F-011D4A5C0B2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3E356D4-47BB-43BC-A7A2-BBC2A4208653}"/>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5969678-4C26-400A-95F7-FF545DD98796}"/>
              </a:ext>
            </a:extLst>
          </p:cNvPr>
          <p:cNvSpPr>
            <a:spLocks noGrp="1"/>
          </p:cNvSpPr>
          <p:nvPr>
            <p:ph type="dt" sz="half" idx="10"/>
          </p:nvPr>
        </p:nvSpPr>
        <p:spPr/>
        <p:txBody>
          <a:bodyPr/>
          <a:lstStyle/>
          <a:p>
            <a:fld id="{C3F78080-8D0A-4BE8-A5B4-CB115102D524}" type="datetimeFigureOut">
              <a:rPr lang="en-US" smtClean="0"/>
              <a:t>11/22/2022</a:t>
            </a:fld>
            <a:endParaRPr lang="en-US"/>
          </a:p>
        </p:txBody>
      </p:sp>
      <p:sp>
        <p:nvSpPr>
          <p:cNvPr id="5" name="Footer Placeholder 4">
            <a:extLst>
              <a:ext uri="{FF2B5EF4-FFF2-40B4-BE49-F238E27FC236}">
                <a16:creationId xmlns:a16="http://schemas.microsoft.com/office/drawing/2014/main" id="{FF56AD8B-6439-4CC8-AA2C-7C3478A743A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D40A97E-015C-4D16-AB0B-3C89C66CF843}"/>
              </a:ext>
            </a:extLst>
          </p:cNvPr>
          <p:cNvSpPr>
            <a:spLocks noGrp="1"/>
          </p:cNvSpPr>
          <p:nvPr>
            <p:ph type="sldNum" sz="quarter" idx="12"/>
          </p:nvPr>
        </p:nvSpPr>
        <p:spPr/>
        <p:txBody>
          <a:bodyPr/>
          <a:lstStyle/>
          <a:p>
            <a:fld id="{370C5243-D3B1-4D94-A79A-4B9F4981AD96}" type="slidenum">
              <a:rPr lang="en-US" smtClean="0"/>
              <a:t>‹#›</a:t>
            </a:fld>
            <a:endParaRPr lang="en-US"/>
          </a:p>
        </p:txBody>
      </p:sp>
    </p:spTree>
    <p:extLst>
      <p:ext uri="{BB962C8B-B14F-4D97-AF65-F5344CB8AC3E}">
        <p14:creationId xmlns:p14="http://schemas.microsoft.com/office/powerpoint/2010/main" val="24655953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87D5B2-A0E8-4606-BB87-00CDF741A23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9CF8E86-1B4C-400B-BA0C-3BEFDA4B85C7}"/>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D042DE7-2F39-4B6B-AB73-52DA75CC82D2}"/>
              </a:ext>
            </a:extLst>
          </p:cNvPr>
          <p:cNvSpPr>
            <a:spLocks noGrp="1"/>
          </p:cNvSpPr>
          <p:nvPr>
            <p:ph type="dt" sz="half" idx="10"/>
          </p:nvPr>
        </p:nvSpPr>
        <p:spPr/>
        <p:txBody>
          <a:bodyPr/>
          <a:lstStyle/>
          <a:p>
            <a:fld id="{C3F78080-8D0A-4BE8-A5B4-CB115102D524}" type="datetimeFigureOut">
              <a:rPr lang="en-US" smtClean="0"/>
              <a:t>11/22/2022</a:t>
            </a:fld>
            <a:endParaRPr lang="en-US"/>
          </a:p>
        </p:txBody>
      </p:sp>
      <p:sp>
        <p:nvSpPr>
          <p:cNvPr id="5" name="Footer Placeholder 4">
            <a:extLst>
              <a:ext uri="{FF2B5EF4-FFF2-40B4-BE49-F238E27FC236}">
                <a16:creationId xmlns:a16="http://schemas.microsoft.com/office/drawing/2014/main" id="{60879535-39D9-493A-99CF-1A952242A7D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E242DA4-9B68-47FA-8C5D-37E0D6BD7B83}"/>
              </a:ext>
            </a:extLst>
          </p:cNvPr>
          <p:cNvSpPr>
            <a:spLocks noGrp="1"/>
          </p:cNvSpPr>
          <p:nvPr>
            <p:ph type="sldNum" sz="quarter" idx="12"/>
          </p:nvPr>
        </p:nvSpPr>
        <p:spPr/>
        <p:txBody>
          <a:bodyPr/>
          <a:lstStyle/>
          <a:p>
            <a:fld id="{370C5243-D3B1-4D94-A79A-4B9F4981AD96}" type="slidenum">
              <a:rPr lang="en-US" smtClean="0"/>
              <a:t>‹#›</a:t>
            </a:fld>
            <a:endParaRPr lang="en-US"/>
          </a:p>
        </p:txBody>
      </p:sp>
    </p:spTree>
    <p:extLst>
      <p:ext uri="{BB962C8B-B14F-4D97-AF65-F5344CB8AC3E}">
        <p14:creationId xmlns:p14="http://schemas.microsoft.com/office/powerpoint/2010/main" val="21511313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56411F-6DBD-4104-A585-393ACA64FBF3}"/>
              </a:ext>
            </a:extLst>
          </p:cNvPr>
          <p:cNvSpPr>
            <a:spLocks noGrp="1"/>
          </p:cNvSpPr>
          <p:nvPr>
            <p:ph type="title"/>
          </p:nvPr>
        </p:nvSpPr>
        <p:spPr>
          <a:xfrm>
            <a:off x="831850" y="1709739"/>
            <a:ext cx="10515600" cy="2852738"/>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1896B37-A832-4D13-9CF5-A20746F7337C}"/>
              </a:ext>
            </a:extLst>
          </p:cNvPr>
          <p:cNvSpPr>
            <a:spLocks noGrp="1"/>
          </p:cNvSpPr>
          <p:nvPr>
            <p:ph type="body" idx="1"/>
          </p:nvPr>
        </p:nvSpPr>
        <p:spPr>
          <a:xfrm>
            <a:off x="831850" y="4589464"/>
            <a:ext cx="10515600" cy="1500188"/>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44ED4988-7424-40B1-BF41-8EDE4281094C}"/>
              </a:ext>
            </a:extLst>
          </p:cNvPr>
          <p:cNvSpPr>
            <a:spLocks noGrp="1"/>
          </p:cNvSpPr>
          <p:nvPr>
            <p:ph type="dt" sz="half" idx="10"/>
          </p:nvPr>
        </p:nvSpPr>
        <p:spPr/>
        <p:txBody>
          <a:bodyPr/>
          <a:lstStyle/>
          <a:p>
            <a:fld id="{C3F78080-8D0A-4BE8-A5B4-CB115102D524}" type="datetimeFigureOut">
              <a:rPr lang="en-US" smtClean="0"/>
              <a:t>11/22/2022</a:t>
            </a:fld>
            <a:endParaRPr lang="en-US"/>
          </a:p>
        </p:txBody>
      </p:sp>
      <p:sp>
        <p:nvSpPr>
          <p:cNvPr id="5" name="Footer Placeholder 4">
            <a:extLst>
              <a:ext uri="{FF2B5EF4-FFF2-40B4-BE49-F238E27FC236}">
                <a16:creationId xmlns:a16="http://schemas.microsoft.com/office/drawing/2014/main" id="{D6926544-0CF6-4224-BFA8-2A21D637C25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C13C35-CE67-431A-B116-472F814BC352}"/>
              </a:ext>
            </a:extLst>
          </p:cNvPr>
          <p:cNvSpPr>
            <a:spLocks noGrp="1"/>
          </p:cNvSpPr>
          <p:nvPr>
            <p:ph type="sldNum" sz="quarter" idx="12"/>
          </p:nvPr>
        </p:nvSpPr>
        <p:spPr/>
        <p:txBody>
          <a:bodyPr/>
          <a:lstStyle/>
          <a:p>
            <a:fld id="{370C5243-D3B1-4D94-A79A-4B9F4981AD96}" type="slidenum">
              <a:rPr lang="en-US" smtClean="0"/>
              <a:t>‹#›</a:t>
            </a:fld>
            <a:endParaRPr lang="en-US"/>
          </a:p>
        </p:txBody>
      </p:sp>
    </p:spTree>
    <p:extLst>
      <p:ext uri="{BB962C8B-B14F-4D97-AF65-F5344CB8AC3E}">
        <p14:creationId xmlns:p14="http://schemas.microsoft.com/office/powerpoint/2010/main" val="21867902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7B9F3-000F-4DBE-B7FF-E8F52B23882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B1BE005-04DB-44FB-9E84-31D1A78FB200}"/>
              </a:ext>
            </a:extLst>
          </p:cNvPr>
          <p:cNvSpPr>
            <a:spLocks noGrp="1"/>
          </p:cNvSpPr>
          <p:nvPr>
            <p:ph sz="half" idx="1"/>
          </p:nvPr>
        </p:nvSpPr>
        <p:spPr>
          <a:xfrm>
            <a:off x="838200" y="1825626"/>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E565D86-EF1A-4A53-8F91-E2D931D240B3}"/>
              </a:ext>
            </a:extLst>
          </p:cNvPr>
          <p:cNvSpPr>
            <a:spLocks noGrp="1"/>
          </p:cNvSpPr>
          <p:nvPr>
            <p:ph sz="half" idx="2"/>
          </p:nvPr>
        </p:nvSpPr>
        <p:spPr>
          <a:xfrm>
            <a:off x="6172200" y="1825626"/>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DEDB972-9395-4A74-9B6D-3DFF7A1B68E7}"/>
              </a:ext>
            </a:extLst>
          </p:cNvPr>
          <p:cNvSpPr>
            <a:spLocks noGrp="1"/>
          </p:cNvSpPr>
          <p:nvPr>
            <p:ph type="dt" sz="half" idx="10"/>
          </p:nvPr>
        </p:nvSpPr>
        <p:spPr/>
        <p:txBody>
          <a:bodyPr/>
          <a:lstStyle/>
          <a:p>
            <a:fld id="{C3F78080-8D0A-4BE8-A5B4-CB115102D524}" type="datetimeFigureOut">
              <a:rPr lang="en-US" smtClean="0"/>
              <a:t>11/22/2022</a:t>
            </a:fld>
            <a:endParaRPr lang="en-US"/>
          </a:p>
        </p:txBody>
      </p:sp>
      <p:sp>
        <p:nvSpPr>
          <p:cNvPr id="6" name="Footer Placeholder 5">
            <a:extLst>
              <a:ext uri="{FF2B5EF4-FFF2-40B4-BE49-F238E27FC236}">
                <a16:creationId xmlns:a16="http://schemas.microsoft.com/office/drawing/2014/main" id="{A1E29B0E-436C-42C5-B41C-977E9DB44CF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5904D87-C8B0-40AE-AABE-67CFB6A1C08D}"/>
              </a:ext>
            </a:extLst>
          </p:cNvPr>
          <p:cNvSpPr>
            <a:spLocks noGrp="1"/>
          </p:cNvSpPr>
          <p:nvPr>
            <p:ph type="sldNum" sz="quarter" idx="12"/>
          </p:nvPr>
        </p:nvSpPr>
        <p:spPr/>
        <p:txBody>
          <a:bodyPr/>
          <a:lstStyle/>
          <a:p>
            <a:fld id="{370C5243-D3B1-4D94-A79A-4B9F4981AD96}" type="slidenum">
              <a:rPr lang="en-US" smtClean="0"/>
              <a:t>‹#›</a:t>
            </a:fld>
            <a:endParaRPr lang="en-US"/>
          </a:p>
        </p:txBody>
      </p:sp>
    </p:spTree>
    <p:extLst>
      <p:ext uri="{BB962C8B-B14F-4D97-AF65-F5344CB8AC3E}">
        <p14:creationId xmlns:p14="http://schemas.microsoft.com/office/powerpoint/2010/main" val="7680685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90A37-5C3C-422A-A852-0BF000049CFE}"/>
              </a:ext>
            </a:extLst>
          </p:cNvPr>
          <p:cNvSpPr>
            <a:spLocks noGrp="1"/>
          </p:cNvSpPr>
          <p:nvPr>
            <p:ph type="title"/>
          </p:nvPr>
        </p:nvSpPr>
        <p:spPr>
          <a:xfrm>
            <a:off x="839788" y="365126"/>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B181F9C-EAEF-4CE5-A8CF-2B4587165334}"/>
              </a:ext>
            </a:extLst>
          </p:cNvPr>
          <p:cNvSpPr>
            <a:spLocks noGrp="1"/>
          </p:cNvSpPr>
          <p:nvPr>
            <p:ph type="body" idx="1"/>
          </p:nvPr>
        </p:nvSpPr>
        <p:spPr>
          <a:xfrm>
            <a:off x="839790" y="1681163"/>
            <a:ext cx="5157787" cy="82391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D6E86B0B-D98A-4958-8D4A-4CA9B72DAAC9}"/>
              </a:ext>
            </a:extLst>
          </p:cNvPr>
          <p:cNvSpPr>
            <a:spLocks noGrp="1"/>
          </p:cNvSpPr>
          <p:nvPr>
            <p:ph sz="half" idx="2"/>
          </p:nvPr>
        </p:nvSpPr>
        <p:spPr>
          <a:xfrm>
            <a:off x="839790" y="2505076"/>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225A79F-F675-466F-96EC-B25FE0C0397C}"/>
              </a:ext>
            </a:extLst>
          </p:cNvPr>
          <p:cNvSpPr>
            <a:spLocks noGrp="1"/>
          </p:cNvSpPr>
          <p:nvPr>
            <p:ph type="body" sz="quarter" idx="3"/>
          </p:nvPr>
        </p:nvSpPr>
        <p:spPr>
          <a:xfrm>
            <a:off x="6172200" y="1681163"/>
            <a:ext cx="5183188" cy="82391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5F3B634E-05FC-4F83-85D3-4EF2A81A2C3C}"/>
              </a:ext>
            </a:extLst>
          </p:cNvPr>
          <p:cNvSpPr>
            <a:spLocks noGrp="1"/>
          </p:cNvSpPr>
          <p:nvPr>
            <p:ph sz="quarter" idx="4"/>
          </p:nvPr>
        </p:nvSpPr>
        <p:spPr>
          <a:xfrm>
            <a:off x="6172200" y="2505076"/>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AE459E6-B93E-4E96-B4E4-9AC5E4DD9347}"/>
              </a:ext>
            </a:extLst>
          </p:cNvPr>
          <p:cNvSpPr>
            <a:spLocks noGrp="1"/>
          </p:cNvSpPr>
          <p:nvPr>
            <p:ph type="dt" sz="half" idx="10"/>
          </p:nvPr>
        </p:nvSpPr>
        <p:spPr/>
        <p:txBody>
          <a:bodyPr/>
          <a:lstStyle/>
          <a:p>
            <a:fld id="{C3F78080-8D0A-4BE8-A5B4-CB115102D524}" type="datetimeFigureOut">
              <a:rPr lang="en-US" smtClean="0"/>
              <a:t>11/22/2022</a:t>
            </a:fld>
            <a:endParaRPr lang="en-US"/>
          </a:p>
        </p:txBody>
      </p:sp>
      <p:sp>
        <p:nvSpPr>
          <p:cNvPr id="8" name="Footer Placeholder 7">
            <a:extLst>
              <a:ext uri="{FF2B5EF4-FFF2-40B4-BE49-F238E27FC236}">
                <a16:creationId xmlns:a16="http://schemas.microsoft.com/office/drawing/2014/main" id="{10327404-C4FC-4EEE-84BA-E646B4BCE80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C9345FF-4FD5-4C8C-B71B-5221BE029175}"/>
              </a:ext>
            </a:extLst>
          </p:cNvPr>
          <p:cNvSpPr>
            <a:spLocks noGrp="1"/>
          </p:cNvSpPr>
          <p:nvPr>
            <p:ph type="sldNum" sz="quarter" idx="12"/>
          </p:nvPr>
        </p:nvSpPr>
        <p:spPr/>
        <p:txBody>
          <a:bodyPr/>
          <a:lstStyle/>
          <a:p>
            <a:fld id="{370C5243-D3B1-4D94-A79A-4B9F4981AD96}" type="slidenum">
              <a:rPr lang="en-US" smtClean="0"/>
              <a:t>‹#›</a:t>
            </a:fld>
            <a:endParaRPr lang="en-US"/>
          </a:p>
        </p:txBody>
      </p:sp>
    </p:spTree>
    <p:extLst>
      <p:ext uri="{BB962C8B-B14F-4D97-AF65-F5344CB8AC3E}">
        <p14:creationId xmlns:p14="http://schemas.microsoft.com/office/powerpoint/2010/main" val="38814694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6B0150-3702-4A0F-AEFD-D0BC1B54D08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342146D-84A0-4112-91FE-8543D053FCEA}"/>
              </a:ext>
            </a:extLst>
          </p:cNvPr>
          <p:cNvSpPr>
            <a:spLocks noGrp="1"/>
          </p:cNvSpPr>
          <p:nvPr>
            <p:ph type="dt" sz="half" idx="10"/>
          </p:nvPr>
        </p:nvSpPr>
        <p:spPr/>
        <p:txBody>
          <a:bodyPr/>
          <a:lstStyle/>
          <a:p>
            <a:fld id="{C3F78080-8D0A-4BE8-A5B4-CB115102D524}" type="datetimeFigureOut">
              <a:rPr lang="en-US" smtClean="0"/>
              <a:t>11/22/2022</a:t>
            </a:fld>
            <a:endParaRPr lang="en-US"/>
          </a:p>
        </p:txBody>
      </p:sp>
      <p:sp>
        <p:nvSpPr>
          <p:cNvPr id="4" name="Footer Placeholder 3">
            <a:extLst>
              <a:ext uri="{FF2B5EF4-FFF2-40B4-BE49-F238E27FC236}">
                <a16:creationId xmlns:a16="http://schemas.microsoft.com/office/drawing/2014/main" id="{12EAC337-3DB8-4E6C-A5AF-F5A97A731BF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0C96F2F-2C34-461C-BE18-5F0E6CE8D9BB}"/>
              </a:ext>
            </a:extLst>
          </p:cNvPr>
          <p:cNvSpPr>
            <a:spLocks noGrp="1"/>
          </p:cNvSpPr>
          <p:nvPr>
            <p:ph type="sldNum" sz="quarter" idx="12"/>
          </p:nvPr>
        </p:nvSpPr>
        <p:spPr/>
        <p:txBody>
          <a:bodyPr/>
          <a:lstStyle/>
          <a:p>
            <a:fld id="{370C5243-D3B1-4D94-A79A-4B9F4981AD96}" type="slidenum">
              <a:rPr lang="en-US" smtClean="0"/>
              <a:t>‹#›</a:t>
            </a:fld>
            <a:endParaRPr lang="en-US"/>
          </a:p>
        </p:txBody>
      </p:sp>
    </p:spTree>
    <p:extLst>
      <p:ext uri="{BB962C8B-B14F-4D97-AF65-F5344CB8AC3E}">
        <p14:creationId xmlns:p14="http://schemas.microsoft.com/office/powerpoint/2010/main" val="19084919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8F92C5B-03B6-4DBF-B0EA-9D0B3A9788C0}"/>
              </a:ext>
            </a:extLst>
          </p:cNvPr>
          <p:cNvSpPr>
            <a:spLocks noGrp="1"/>
          </p:cNvSpPr>
          <p:nvPr>
            <p:ph type="dt" sz="half" idx="10"/>
          </p:nvPr>
        </p:nvSpPr>
        <p:spPr/>
        <p:txBody>
          <a:bodyPr/>
          <a:lstStyle/>
          <a:p>
            <a:fld id="{C3F78080-8D0A-4BE8-A5B4-CB115102D524}" type="datetimeFigureOut">
              <a:rPr lang="en-US" smtClean="0"/>
              <a:t>11/22/2022</a:t>
            </a:fld>
            <a:endParaRPr lang="en-US"/>
          </a:p>
        </p:txBody>
      </p:sp>
      <p:sp>
        <p:nvSpPr>
          <p:cNvPr id="3" name="Footer Placeholder 2">
            <a:extLst>
              <a:ext uri="{FF2B5EF4-FFF2-40B4-BE49-F238E27FC236}">
                <a16:creationId xmlns:a16="http://schemas.microsoft.com/office/drawing/2014/main" id="{34EE6B82-E70A-460F-B74E-03C63B44166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616CE36-EEE1-443D-A79C-E7C6050854A1}"/>
              </a:ext>
            </a:extLst>
          </p:cNvPr>
          <p:cNvSpPr>
            <a:spLocks noGrp="1"/>
          </p:cNvSpPr>
          <p:nvPr>
            <p:ph type="sldNum" sz="quarter" idx="12"/>
          </p:nvPr>
        </p:nvSpPr>
        <p:spPr/>
        <p:txBody>
          <a:bodyPr/>
          <a:lstStyle/>
          <a:p>
            <a:fld id="{370C5243-D3B1-4D94-A79A-4B9F4981AD96}" type="slidenum">
              <a:rPr lang="en-US" smtClean="0"/>
              <a:t>‹#›</a:t>
            </a:fld>
            <a:endParaRPr lang="en-US"/>
          </a:p>
        </p:txBody>
      </p:sp>
    </p:spTree>
    <p:extLst>
      <p:ext uri="{BB962C8B-B14F-4D97-AF65-F5344CB8AC3E}">
        <p14:creationId xmlns:p14="http://schemas.microsoft.com/office/powerpoint/2010/main" val="36905154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C8A86C-F399-4C06-8DE2-9FBB8E2B1123}"/>
              </a:ext>
            </a:extLst>
          </p:cNvPr>
          <p:cNvSpPr>
            <a:spLocks noGrp="1"/>
          </p:cNvSpPr>
          <p:nvPr>
            <p:ph type="title"/>
          </p:nvPr>
        </p:nvSpPr>
        <p:spPr>
          <a:xfrm>
            <a:off x="839790"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7C9D081-D466-46B3-9CF5-421700B28C8B}"/>
              </a:ext>
            </a:extLst>
          </p:cNvPr>
          <p:cNvSpPr>
            <a:spLocks noGrp="1"/>
          </p:cNvSpPr>
          <p:nvPr>
            <p:ph idx="1"/>
          </p:nvPr>
        </p:nvSpPr>
        <p:spPr>
          <a:xfrm>
            <a:off x="5183188"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857FDD7-D72A-43C9-9138-7F80D1F62930}"/>
              </a:ext>
            </a:extLst>
          </p:cNvPr>
          <p:cNvSpPr>
            <a:spLocks noGrp="1"/>
          </p:cNvSpPr>
          <p:nvPr>
            <p:ph type="body" sz="half" idx="2"/>
          </p:nvPr>
        </p:nvSpPr>
        <p:spPr>
          <a:xfrm>
            <a:off x="839790"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A5F27DE4-0049-413E-8B25-4777FA7CB0CB}"/>
              </a:ext>
            </a:extLst>
          </p:cNvPr>
          <p:cNvSpPr>
            <a:spLocks noGrp="1"/>
          </p:cNvSpPr>
          <p:nvPr>
            <p:ph type="dt" sz="half" idx="10"/>
          </p:nvPr>
        </p:nvSpPr>
        <p:spPr/>
        <p:txBody>
          <a:bodyPr/>
          <a:lstStyle/>
          <a:p>
            <a:fld id="{C3F78080-8D0A-4BE8-A5B4-CB115102D524}" type="datetimeFigureOut">
              <a:rPr lang="en-US" smtClean="0"/>
              <a:t>11/22/2022</a:t>
            </a:fld>
            <a:endParaRPr lang="en-US"/>
          </a:p>
        </p:txBody>
      </p:sp>
      <p:sp>
        <p:nvSpPr>
          <p:cNvPr id="6" name="Footer Placeholder 5">
            <a:extLst>
              <a:ext uri="{FF2B5EF4-FFF2-40B4-BE49-F238E27FC236}">
                <a16:creationId xmlns:a16="http://schemas.microsoft.com/office/drawing/2014/main" id="{9C1934AD-2CA6-4F93-87F8-25E6408E02E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F3D0281-C70D-44F6-B040-EA019FC72FB1}"/>
              </a:ext>
            </a:extLst>
          </p:cNvPr>
          <p:cNvSpPr>
            <a:spLocks noGrp="1"/>
          </p:cNvSpPr>
          <p:nvPr>
            <p:ph type="sldNum" sz="quarter" idx="12"/>
          </p:nvPr>
        </p:nvSpPr>
        <p:spPr/>
        <p:txBody>
          <a:bodyPr/>
          <a:lstStyle/>
          <a:p>
            <a:fld id="{370C5243-D3B1-4D94-A79A-4B9F4981AD96}" type="slidenum">
              <a:rPr lang="en-US" smtClean="0"/>
              <a:t>‹#›</a:t>
            </a:fld>
            <a:endParaRPr lang="en-US"/>
          </a:p>
        </p:txBody>
      </p:sp>
    </p:spTree>
    <p:extLst>
      <p:ext uri="{BB962C8B-B14F-4D97-AF65-F5344CB8AC3E}">
        <p14:creationId xmlns:p14="http://schemas.microsoft.com/office/powerpoint/2010/main" val="38235920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890AF0-DF1D-48BF-AB0C-F38347C59553}"/>
              </a:ext>
            </a:extLst>
          </p:cNvPr>
          <p:cNvSpPr>
            <a:spLocks noGrp="1"/>
          </p:cNvSpPr>
          <p:nvPr>
            <p:ph type="title"/>
          </p:nvPr>
        </p:nvSpPr>
        <p:spPr>
          <a:xfrm>
            <a:off x="839790"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43E94B2-95B5-43F5-8188-9D330A07DEB9}"/>
              </a:ext>
            </a:extLst>
          </p:cNvPr>
          <p:cNvSpPr>
            <a:spLocks noGrp="1"/>
          </p:cNvSpPr>
          <p:nvPr>
            <p:ph type="pic" idx="1"/>
          </p:nvPr>
        </p:nvSpPr>
        <p:spPr>
          <a:xfrm>
            <a:off x="5183188" y="987426"/>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879592F-2616-40F3-AC77-8EF1F76FD4B3}"/>
              </a:ext>
            </a:extLst>
          </p:cNvPr>
          <p:cNvSpPr>
            <a:spLocks noGrp="1"/>
          </p:cNvSpPr>
          <p:nvPr>
            <p:ph type="body" sz="half" idx="2"/>
          </p:nvPr>
        </p:nvSpPr>
        <p:spPr>
          <a:xfrm>
            <a:off x="839790"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A8B7A22-F1A0-4246-89EF-C491DB8B7EEC}"/>
              </a:ext>
            </a:extLst>
          </p:cNvPr>
          <p:cNvSpPr>
            <a:spLocks noGrp="1"/>
          </p:cNvSpPr>
          <p:nvPr>
            <p:ph type="dt" sz="half" idx="10"/>
          </p:nvPr>
        </p:nvSpPr>
        <p:spPr/>
        <p:txBody>
          <a:bodyPr/>
          <a:lstStyle/>
          <a:p>
            <a:fld id="{C3F78080-8D0A-4BE8-A5B4-CB115102D524}" type="datetimeFigureOut">
              <a:rPr lang="en-US" smtClean="0"/>
              <a:t>11/22/2022</a:t>
            </a:fld>
            <a:endParaRPr lang="en-US"/>
          </a:p>
        </p:txBody>
      </p:sp>
      <p:sp>
        <p:nvSpPr>
          <p:cNvPr id="6" name="Footer Placeholder 5">
            <a:extLst>
              <a:ext uri="{FF2B5EF4-FFF2-40B4-BE49-F238E27FC236}">
                <a16:creationId xmlns:a16="http://schemas.microsoft.com/office/drawing/2014/main" id="{6CE62074-D03B-4A50-B770-3A41DC7572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AFF0ADC-D6CD-4B61-8016-D702946DAD80}"/>
              </a:ext>
            </a:extLst>
          </p:cNvPr>
          <p:cNvSpPr>
            <a:spLocks noGrp="1"/>
          </p:cNvSpPr>
          <p:nvPr>
            <p:ph type="sldNum" sz="quarter" idx="12"/>
          </p:nvPr>
        </p:nvSpPr>
        <p:spPr/>
        <p:txBody>
          <a:bodyPr/>
          <a:lstStyle/>
          <a:p>
            <a:fld id="{370C5243-D3B1-4D94-A79A-4B9F4981AD96}" type="slidenum">
              <a:rPr lang="en-US" smtClean="0"/>
              <a:t>‹#›</a:t>
            </a:fld>
            <a:endParaRPr lang="en-US"/>
          </a:p>
        </p:txBody>
      </p:sp>
    </p:spTree>
    <p:extLst>
      <p:ext uri="{BB962C8B-B14F-4D97-AF65-F5344CB8AC3E}">
        <p14:creationId xmlns:p14="http://schemas.microsoft.com/office/powerpoint/2010/main" val="4134012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10FFD0-7857-451F-8AE0-DA9E500BB54E}"/>
              </a:ext>
            </a:extLst>
          </p:cNvPr>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9C4ACA8-C76D-482A-8293-DAD8FA2F1CFA}"/>
              </a:ext>
            </a:extLst>
          </p:cNvPr>
          <p:cNvSpPr>
            <a:spLocks noGrp="1"/>
          </p:cNvSpPr>
          <p:nvPr>
            <p:ph type="body" idx="1"/>
          </p:nvPr>
        </p:nvSpPr>
        <p:spPr>
          <a:xfrm>
            <a:off x="838200" y="1825626"/>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D273946-D7BF-42B4-9F78-4E864C280B68}"/>
              </a:ext>
            </a:extLst>
          </p:cNvPr>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3F78080-8D0A-4BE8-A5B4-CB115102D524}" type="datetimeFigureOut">
              <a:rPr lang="en-US" smtClean="0"/>
              <a:t>11/22/2022</a:t>
            </a:fld>
            <a:endParaRPr lang="en-US"/>
          </a:p>
        </p:txBody>
      </p:sp>
      <p:sp>
        <p:nvSpPr>
          <p:cNvPr id="5" name="Footer Placeholder 4">
            <a:extLst>
              <a:ext uri="{FF2B5EF4-FFF2-40B4-BE49-F238E27FC236}">
                <a16:creationId xmlns:a16="http://schemas.microsoft.com/office/drawing/2014/main" id="{A5D4936E-3F92-4F19-A0C6-99600DF87A88}"/>
              </a:ext>
            </a:extLst>
          </p:cNvPr>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C337F97-0280-4C8D-A957-C572AC6E3F0A}"/>
              </a:ext>
            </a:extLst>
          </p:cNvPr>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0C5243-D3B1-4D94-A79A-4B9F4981AD96}" type="slidenum">
              <a:rPr lang="en-US" smtClean="0"/>
              <a:t>‹#›</a:t>
            </a:fld>
            <a:endParaRPr lang="en-US"/>
          </a:p>
        </p:txBody>
      </p:sp>
    </p:spTree>
    <p:extLst>
      <p:ext uri="{BB962C8B-B14F-4D97-AF65-F5344CB8AC3E}">
        <p14:creationId xmlns:p14="http://schemas.microsoft.com/office/powerpoint/2010/main" val="25909382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22.png"/><Relationship Id="rId4" Type="http://schemas.microsoft.com/office/2007/relationships/hdphoto" Target="../media/hdphoto1.wdp"/></Relationships>
</file>

<file path=ppt/slides/_rels/slide12.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1.emf"/><Relationship Id="rId7" Type="http://schemas.openxmlformats.org/officeDocument/2006/relationships/image" Target="../media/image26.emf"/><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4.emf"/><Relationship Id="rId5" Type="http://schemas.openxmlformats.org/officeDocument/2006/relationships/image" Target="../media/image13.emf"/><Relationship Id="rId4" Type="http://schemas.openxmlformats.org/officeDocument/2006/relationships/image" Target="../media/image12.emf"/></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31.gif"/><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2.gif"/><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7.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package" Target="../embeddings/Microsoft_Visio_Drawing.vsdx"/><Relationship Id="rId13" Type="http://schemas.openxmlformats.org/officeDocument/2006/relationships/image" Target="../media/image10.emf"/><Relationship Id="rId3" Type="http://schemas.openxmlformats.org/officeDocument/2006/relationships/notesSlide" Target="../notesSlides/notesSlide3.xml"/><Relationship Id="rId7" Type="http://schemas.openxmlformats.org/officeDocument/2006/relationships/image" Target="../media/image6.emf"/><Relationship Id="rId12" Type="http://schemas.openxmlformats.org/officeDocument/2006/relationships/image" Target="../media/image9.e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5.emf"/><Relationship Id="rId11" Type="http://schemas.openxmlformats.org/officeDocument/2006/relationships/image" Target="../media/image8.emf"/><Relationship Id="rId5" Type="http://schemas.openxmlformats.org/officeDocument/2006/relationships/image" Target="../media/image4.emf"/><Relationship Id="rId10" Type="http://schemas.openxmlformats.org/officeDocument/2006/relationships/image" Target="../media/image7.emf"/><Relationship Id="rId4" Type="http://schemas.openxmlformats.org/officeDocument/2006/relationships/image" Target="../media/image3.emf"/><Relationship Id="rId9" Type="http://schemas.openxmlformats.org/officeDocument/2006/relationships/image" Target="../media/image2.emf"/></Relationships>
</file>

<file path=ppt/slides/_rels/slide30.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4.emf"/><Relationship Id="rId5" Type="http://schemas.openxmlformats.org/officeDocument/2006/relationships/image" Target="../media/image13.emf"/><Relationship Id="rId4" Type="http://schemas.openxmlformats.org/officeDocument/2006/relationships/image" Target="../media/image12.emf"/></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98BC2D2-CCF7-4C63-8489-B46BF394FCA2}"/>
              </a:ext>
            </a:extLst>
          </p:cNvPr>
          <p:cNvSpPr>
            <a:spLocks noGrp="1"/>
          </p:cNvSpPr>
          <p:nvPr>
            <p:ph type="body" idx="1"/>
          </p:nvPr>
        </p:nvSpPr>
        <p:spPr>
          <a:xfrm>
            <a:off x="844550" y="5105707"/>
            <a:ext cx="10515600" cy="670560"/>
          </a:xfrm>
        </p:spPr>
        <p:txBody>
          <a:bodyPr/>
          <a:lstStyle/>
          <a:p>
            <a:r>
              <a:rPr lang="en-US" dirty="0">
                <a:latin typeface="Palatino Linotype" panose="02040502050505030304" pitchFamily="18" charset="0"/>
                <a:cs typeface="Segoe UI" panose="020B0502040204020203" pitchFamily="34" charset="0"/>
              </a:rPr>
              <a:t>Gradient Descent</a:t>
            </a:r>
          </a:p>
        </p:txBody>
      </p:sp>
      <p:pic>
        <p:nvPicPr>
          <p:cNvPr id="7" name="Picture 6" descr="A picture containing text, clipart&#10;&#10;Description automatically generated">
            <a:extLst>
              <a:ext uri="{FF2B5EF4-FFF2-40B4-BE49-F238E27FC236}">
                <a16:creationId xmlns:a16="http://schemas.microsoft.com/office/drawing/2014/main" id="{77FCCB67-39FD-4BE1-9A26-C0B1DF4108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4551" y="3633112"/>
            <a:ext cx="6154487" cy="1268482"/>
          </a:xfrm>
          <a:prstGeom prst="rect">
            <a:avLst/>
          </a:prstGeom>
        </p:spPr>
      </p:pic>
    </p:spTree>
    <p:extLst>
      <p:ext uri="{BB962C8B-B14F-4D97-AF65-F5344CB8AC3E}">
        <p14:creationId xmlns:p14="http://schemas.microsoft.com/office/powerpoint/2010/main" val="4229412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surface chart&#10;&#10;Description automatically generated">
            <a:extLst>
              <a:ext uri="{FF2B5EF4-FFF2-40B4-BE49-F238E27FC236}">
                <a16:creationId xmlns:a16="http://schemas.microsoft.com/office/drawing/2014/main" id="{E9B878F1-2BC6-4ED1-9D59-9B1F0439F4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49589" y="1260363"/>
            <a:ext cx="4292821" cy="4337273"/>
          </a:xfrm>
          <a:prstGeom prst="rect">
            <a:avLst/>
          </a:prstGeom>
        </p:spPr>
      </p:pic>
      <p:sp>
        <p:nvSpPr>
          <p:cNvPr id="4" name="TextBox 3">
            <a:extLst>
              <a:ext uri="{FF2B5EF4-FFF2-40B4-BE49-F238E27FC236}">
                <a16:creationId xmlns:a16="http://schemas.microsoft.com/office/drawing/2014/main" id="{749CD98F-4741-4871-BA56-0B3123AF292F}"/>
              </a:ext>
            </a:extLst>
          </p:cNvPr>
          <p:cNvSpPr txBox="1"/>
          <p:nvPr/>
        </p:nvSpPr>
        <p:spPr>
          <a:xfrm>
            <a:off x="0" y="6550223"/>
            <a:ext cx="12192000" cy="307777"/>
          </a:xfrm>
          <a:prstGeom prst="rect">
            <a:avLst/>
          </a:prstGeom>
          <a:noFill/>
        </p:spPr>
        <p:txBody>
          <a:bodyPr wrap="square" rtlCol="0">
            <a:spAutoFit/>
          </a:bodyPr>
          <a:lstStyle/>
          <a:p>
            <a:r>
              <a:rPr lang="en-US" sz="1400" dirty="0">
                <a:solidFill>
                  <a:schemeClr val="tx1">
                    <a:lumMod val="65000"/>
                    <a:lumOff val="35000"/>
                  </a:schemeClr>
                </a:solidFill>
                <a:latin typeface="+mj-lt"/>
                <a:ea typeface="Verdana" panose="020B0604030504040204" pitchFamily="34" charset="0"/>
              </a:rPr>
              <a:t>Image Credit: </a:t>
            </a:r>
            <a:r>
              <a:rPr lang="en-US" sz="1400" b="0" i="0" dirty="0">
                <a:solidFill>
                  <a:schemeClr val="tx1">
                    <a:lumMod val="65000"/>
                    <a:lumOff val="35000"/>
                  </a:schemeClr>
                </a:solidFill>
                <a:effectLst/>
                <a:latin typeface="+mj-lt"/>
              </a:rPr>
              <a:t>https://blog.paperspace.com/intro-to-optimization-in-deep-learning-gradient-descent/</a:t>
            </a:r>
            <a:endParaRPr lang="en-US" sz="1400" dirty="0">
              <a:solidFill>
                <a:schemeClr val="tx1">
                  <a:lumMod val="65000"/>
                  <a:lumOff val="35000"/>
                </a:schemeClr>
              </a:solidFill>
              <a:latin typeface="+mj-lt"/>
              <a:ea typeface="Verdana" panose="020B0604030504040204" pitchFamily="34" charset="0"/>
            </a:endParaRPr>
          </a:p>
        </p:txBody>
      </p:sp>
    </p:spTree>
    <p:extLst>
      <p:ext uri="{BB962C8B-B14F-4D97-AF65-F5344CB8AC3E}">
        <p14:creationId xmlns:p14="http://schemas.microsoft.com/office/powerpoint/2010/main" val="351847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24DFCB35-A125-4DA8-AA3A-9B3A701BBCDA}"/>
              </a:ext>
            </a:extLst>
          </p:cNvPr>
          <p:cNvSpPr txBox="1"/>
          <p:nvPr/>
        </p:nvSpPr>
        <p:spPr>
          <a:xfrm>
            <a:off x="7080222" y="5518979"/>
            <a:ext cx="4086127" cy="461665"/>
          </a:xfrm>
          <a:prstGeom prst="rect">
            <a:avLst/>
          </a:prstGeom>
          <a:noFill/>
        </p:spPr>
        <p:txBody>
          <a:bodyPr wrap="square">
            <a:spAutoFit/>
          </a:bodyPr>
          <a:lstStyle/>
          <a:p>
            <a:r>
              <a:rPr lang="en-US" sz="2400" b="0" i="0" u="none" strike="noStrike" baseline="0" dirty="0">
                <a:solidFill>
                  <a:schemeClr val="tx1">
                    <a:lumMod val="65000"/>
                    <a:lumOff val="35000"/>
                  </a:schemeClr>
                </a:solidFill>
                <a:latin typeface="Palatino Linotype" panose="02040502050505030304" pitchFamily="18" charset="0"/>
              </a:rPr>
              <a:t>(b) without skip connections</a:t>
            </a:r>
            <a:endParaRPr lang="en-US" sz="2400" dirty="0">
              <a:solidFill>
                <a:schemeClr val="tx1">
                  <a:lumMod val="65000"/>
                  <a:lumOff val="35000"/>
                </a:schemeClr>
              </a:solidFill>
              <a:latin typeface="Palatino Linotype" panose="02040502050505030304" pitchFamily="18" charset="0"/>
            </a:endParaRPr>
          </a:p>
        </p:txBody>
      </p:sp>
      <p:sp>
        <p:nvSpPr>
          <p:cNvPr id="11" name="TextBox 10">
            <a:extLst>
              <a:ext uri="{FF2B5EF4-FFF2-40B4-BE49-F238E27FC236}">
                <a16:creationId xmlns:a16="http://schemas.microsoft.com/office/drawing/2014/main" id="{B8CADA72-BA2E-47D4-9ECF-D6EDF90D9FCD}"/>
              </a:ext>
            </a:extLst>
          </p:cNvPr>
          <p:cNvSpPr txBox="1"/>
          <p:nvPr/>
        </p:nvSpPr>
        <p:spPr>
          <a:xfrm>
            <a:off x="1494845" y="5524769"/>
            <a:ext cx="3895344" cy="461665"/>
          </a:xfrm>
          <a:prstGeom prst="rect">
            <a:avLst/>
          </a:prstGeom>
          <a:noFill/>
        </p:spPr>
        <p:txBody>
          <a:bodyPr wrap="square">
            <a:spAutoFit/>
          </a:bodyPr>
          <a:lstStyle/>
          <a:p>
            <a:r>
              <a:rPr lang="en-US" sz="2400" b="0" i="0" u="none" strike="noStrike" baseline="0" dirty="0">
                <a:solidFill>
                  <a:schemeClr val="tx1">
                    <a:lumMod val="65000"/>
                    <a:lumOff val="35000"/>
                  </a:schemeClr>
                </a:solidFill>
                <a:latin typeface="Palatino Linotype" panose="02040502050505030304" pitchFamily="18" charset="0"/>
              </a:rPr>
              <a:t>(a) with skip connections</a:t>
            </a:r>
            <a:endParaRPr lang="en-US" sz="2400" dirty="0">
              <a:solidFill>
                <a:schemeClr val="tx1">
                  <a:lumMod val="65000"/>
                  <a:lumOff val="35000"/>
                </a:schemeClr>
              </a:solidFill>
              <a:latin typeface="Palatino Linotype" panose="02040502050505030304" pitchFamily="18" charset="0"/>
            </a:endParaRPr>
          </a:p>
        </p:txBody>
      </p:sp>
      <p:sp>
        <p:nvSpPr>
          <p:cNvPr id="12" name="Content Placeholder 4">
            <a:extLst>
              <a:ext uri="{FF2B5EF4-FFF2-40B4-BE49-F238E27FC236}">
                <a16:creationId xmlns:a16="http://schemas.microsoft.com/office/drawing/2014/main" id="{1DD76B48-693A-4B66-8A67-1E27E4EDDB57}"/>
              </a:ext>
            </a:extLst>
          </p:cNvPr>
          <p:cNvSpPr txBox="1">
            <a:spLocks/>
          </p:cNvSpPr>
          <p:nvPr/>
        </p:nvSpPr>
        <p:spPr>
          <a:xfrm>
            <a:off x="0" y="870001"/>
            <a:ext cx="12192000" cy="826274"/>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gn="ctr"/>
            <a:r>
              <a:rPr lang="en-US" sz="4800" dirty="0">
                <a:solidFill>
                  <a:schemeClr val="tx1">
                    <a:lumMod val="65000"/>
                    <a:lumOff val="35000"/>
                  </a:schemeClr>
                </a:solidFill>
                <a:latin typeface="Palatino Linotype" panose="02040502050505030304" pitchFamily="18" charset="0"/>
              </a:rPr>
              <a:t>ResNet-56 Model</a:t>
            </a:r>
          </a:p>
        </p:txBody>
      </p:sp>
      <p:sp>
        <p:nvSpPr>
          <p:cNvPr id="13" name="TextBox 12">
            <a:extLst>
              <a:ext uri="{FF2B5EF4-FFF2-40B4-BE49-F238E27FC236}">
                <a16:creationId xmlns:a16="http://schemas.microsoft.com/office/drawing/2014/main" id="{C525176F-5D79-431C-8903-E70B2FA719A5}"/>
              </a:ext>
            </a:extLst>
          </p:cNvPr>
          <p:cNvSpPr txBox="1"/>
          <p:nvPr/>
        </p:nvSpPr>
        <p:spPr>
          <a:xfrm>
            <a:off x="0" y="6550223"/>
            <a:ext cx="12192000" cy="307777"/>
          </a:xfrm>
          <a:prstGeom prst="rect">
            <a:avLst/>
          </a:prstGeom>
          <a:noFill/>
        </p:spPr>
        <p:txBody>
          <a:bodyPr wrap="square" rtlCol="0">
            <a:spAutoFit/>
          </a:bodyPr>
          <a:lstStyle/>
          <a:p>
            <a:r>
              <a:rPr lang="en-US" sz="1400" dirty="0">
                <a:solidFill>
                  <a:schemeClr val="tx1">
                    <a:lumMod val="65000"/>
                    <a:lumOff val="35000"/>
                  </a:schemeClr>
                </a:solidFill>
                <a:latin typeface="+mj-lt"/>
                <a:ea typeface="Verdana" panose="020B0604030504040204" pitchFamily="34" charset="0"/>
              </a:rPr>
              <a:t>Source: Li, H., et. al.  (2018). </a:t>
            </a:r>
            <a:r>
              <a:rPr lang="en-US" sz="1400" i="1" dirty="0">
                <a:solidFill>
                  <a:schemeClr val="tx1">
                    <a:lumMod val="65000"/>
                    <a:lumOff val="35000"/>
                  </a:schemeClr>
                </a:solidFill>
                <a:latin typeface="+mj-lt"/>
                <a:ea typeface="Verdana" panose="020B0604030504040204" pitchFamily="34" charset="0"/>
              </a:rPr>
              <a:t>Visualizing the Loss Landscape of Neural Nets</a:t>
            </a:r>
            <a:r>
              <a:rPr lang="en-US" sz="1400" dirty="0">
                <a:solidFill>
                  <a:schemeClr val="tx1">
                    <a:lumMod val="65000"/>
                    <a:lumOff val="35000"/>
                  </a:schemeClr>
                </a:solidFill>
                <a:latin typeface="+mj-lt"/>
                <a:ea typeface="Verdana" panose="020B0604030504040204" pitchFamily="34" charset="0"/>
              </a:rPr>
              <a:t>.  NeurIPS 2018, Montreal, CA </a:t>
            </a:r>
          </a:p>
        </p:txBody>
      </p:sp>
      <p:pic>
        <p:nvPicPr>
          <p:cNvPr id="15" name="Picture 14" descr="A close-up of a person's mouth&#10;&#10;Description automatically generated with medium confidence">
            <a:extLst>
              <a:ext uri="{FF2B5EF4-FFF2-40B4-BE49-F238E27FC236}">
                <a16:creationId xmlns:a16="http://schemas.microsoft.com/office/drawing/2014/main" id="{DCD189A4-E4F3-4209-9C9E-565B217070B8}"/>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5900"/>
                    </a14:imgEffect>
                    <a14:imgEffect>
                      <a14:saturation sat="66000"/>
                    </a14:imgEffect>
                  </a14:imgLayer>
                </a14:imgProps>
              </a:ext>
              <a:ext uri="{28A0092B-C50C-407E-A947-70E740481C1C}">
                <a14:useLocalDpi xmlns:a14="http://schemas.microsoft.com/office/drawing/2010/main" val="0"/>
              </a:ext>
            </a:extLst>
          </a:blip>
          <a:stretch>
            <a:fillRect/>
          </a:stretch>
        </p:blipFill>
        <p:spPr>
          <a:xfrm>
            <a:off x="1500099" y="2812688"/>
            <a:ext cx="3903486" cy="2109717"/>
          </a:xfrm>
          <a:prstGeom prst="rect">
            <a:avLst/>
          </a:prstGeom>
        </p:spPr>
      </p:pic>
      <p:pic>
        <p:nvPicPr>
          <p:cNvPr id="17" name="Picture 16">
            <a:extLst>
              <a:ext uri="{FF2B5EF4-FFF2-40B4-BE49-F238E27FC236}">
                <a16:creationId xmlns:a16="http://schemas.microsoft.com/office/drawing/2014/main" id="{6EB1114F-AB7D-4D32-B485-AD9A428CC965}"/>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5900"/>
                    </a14:imgEffect>
                    <a14:imgEffect>
                      <a14:saturation sat="66000"/>
                    </a14:imgEffect>
                  </a14:imgLayer>
                </a14:imgProps>
              </a:ext>
              <a:ext uri="{28A0092B-C50C-407E-A947-70E740481C1C}">
                <a14:useLocalDpi xmlns:a14="http://schemas.microsoft.com/office/drawing/2010/main" val="0"/>
              </a:ext>
            </a:extLst>
          </a:blip>
          <a:stretch>
            <a:fillRect/>
          </a:stretch>
        </p:blipFill>
        <p:spPr>
          <a:xfrm>
            <a:off x="7103400" y="1935595"/>
            <a:ext cx="3593755" cy="2986810"/>
          </a:xfrm>
          <a:prstGeom prst="rect">
            <a:avLst/>
          </a:prstGeom>
        </p:spPr>
      </p:pic>
    </p:spTree>
    <p:extLst>
      <p:ext uri="{BB962C8B-B14F-4D97-AF65-F5344CB8AC3E}">
        <p14:creationId xmlns:p14="http://schemas.microsoft.com/office/powerpoint/2010/main" val="2893622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B6DEE77-D1D4-4B4E-A959-13148C7DC9CF}"/>
              </a:ext>
            </a:extLst>
          </p:cNvPr>
          <p:cNvPicPr>
            <a:picLocks noChangeAspect="1"/>
          </p:cNvPicPr>
          <p:nvPr/>
        </p:nvPicPr>
        <p:blipFill>
          <a:blip r:embed="rId3"/>
          <a:stretch>
            <a:fillRect/>
          </a:stretch>
        </p:blipFill>
        <p:spPr>
          <a:xfrm>
            <a:off x="2356458" y="1291748"/>
            <a:ext cx="7479084" cy="4274504"/>
          </a:xfrm>
          <a:prstGeom prst="rect">
            <a:avLst/>
          </a:prstGeom>
        </p:spPr>
      </p:pic>
      <p:sp>
        <p:nvSpPr>
          <p:cNvPr id="5" name="TextBox 4">
            <a:extLst>
              <a:ext uri="{FF2B5EF4-FFF2-40B4-BE49-F238E27FC236}">
                <a16:creationId xmlns:a16="http://schemas.microsoft.com/office/drawing/2014/main" id="{C2444A42-EDB6-4180-A4D4-3622BE895CF1}"/>
              </a:ext>
            </a:extLst>
          </p:cNvPr>
          <p:cNvSpPr txBox="1"/>
          <p:nvPr/>
        </p:nvSpPr>
        <p:spPr>
          <a:xfrm>
            <a:off x="2506893" y="6000108"/>
            <a:ext cx="4150759" cy="369332"/>
          </a:xfrm>
          <a:prstGeom prst="rect">
            <a:avLst/>
          </a:prstGeom>
          <a:noFill/>
        </p:spPr>
        <p:txBody>
          <a:bodyPr wrap="square" rtlCol="0">
            <a:spAutoFit/>
          </a:bodyPr>
          <a:lstStyle/>
          <a:p>
            <a:r>
              <a:rPr lang="en-US" dirty="0">
                <a:solidFill>
                  <a:schemeClr val="tx1">
                    <a:lumMod val="75000"/>
                    <a:lumOff val="25000"/>
                  </a:schemeClr>
                </a:solidFill>
                <a:latin typeface="Palatino Linotype" panose="02040502050505030304" pitchFamily="18" charset="0"/>
              </a:rPr>
              <a:t>Gradient Descent pitfalls</a:t>
            </a:r>
          </a:p>
        </p:txBody>
      </p:sp>
      <p:sp>
        <p:nvSpPr>
          <p:cNvPr id="6" name="TextBox 5">
            <a:extLst>
              <a:ext uri="{FF2B5EF4-FFF2-40B4-BE49-F238E27FC236}">
                <a16:creationId xmlns:a16="http://schemas.microsoft.com/office/drawing/2014/main" id="{9E1024F3-6530-443E-9792-F65E72C0AEAC}"/>
              </a:ext>
            </a:extLst>
          </p:cNvPr>
          <p:cNvSpPr txBox="1"/>
          <p:nvPr/>
        </p:nvSpPr>
        <p:spPr>
          <a:xfrm>
            <a:off x="0" y="6550223"/>
            <a:ext cx="12192000" cy="307777"/>
          </a:xfrm>
          <a:prstGeom prst="rect">
            <a:avLst/>
          </a:prstGeom>
          <a:noFill/>
        </p:spPr>
        <p:txBody>
          <a:bodyPr wrap="square" rtlCol="0">
            <a:spAutoFit/>
          </a:bodyPr>
          <a:lstStyle/>
          <a:p>
            <a:r>
              <a:rPr lang="en-US" sz="1400" dirty="0">
                <a:solidFill>
                  <a:schemeClr val="tx1">
                    <a:lumMod val="65000"/>
                    <a:lumOff val="35000"/>
                  </a:schemeClr>
                </a:solidFill>
                <a:latin typeface="+mj-lt"/>
                <a:ea typeface="Verdana" panose="020B0604030504040204" pitchFamily="34" charset="0"/>
              </a:rPr>
              <a:t>Source: Geron, A. (2021). </a:t>
            </a:r>
            <a:r>
              <a:rPr lang="en-US" sz="1400" i="1" dirty="0">
                <a:solidFill>
                  <a:schemeClr val="tx1">
                    <a:lumMod val="65000"/>
                    <a:lumOff val="35000"/>
                  </a:schemeClr>
                </a:solidFill>
                <a:latin typeface="+mj-lt"/>
                <a:ea typeface="Verdana" panose="020B0604030504040204" pitchFamily="34" charset="0"/>
              </a:rPr>
              <a:t>Hands-On Machine learning with Sci-Kit Learn, Keras &amp; Tensorflow</a:t>
            </a:r>
            <a:r>
              <a:rPr lang="en-US" sz="1400" dirty="0">
                <a:solidFill>
                  <a:schemeClr val="tx1">
                    <a:lumMod val="65000"/>
                    <a:lumOff val="35000"/>
                  </a:schemeClr>
                </a:solidFill>
                <a:latin typeface="+mj-lt"/>
                <a:ea typeface="Verdana" panose="020B0604030504040204" pitchFamily="34" charset="0"/>
              </a:rPr>
              <a:t>. </a:t>
            </a:r>
            <a:r>
              <a:rPr lang="en-US" sz="1400" b="0" i="0" dirty="0">
                <a:solidFill>
                  <a:schemeClr val="tx1">
                    <a:lumMod val="65000"/>
                    <a:lumOff val="35000"/>
                  </a:schemeClr>
                </a:solidFill>
                <a:effectLst/>
                <a:latin typeface="+mj-lt"/>
                <a:ea typeface="Verdana" panose="020B0604030504040204" pitchFamily="34" charset="0"/>
              </a:rPr>
              <a:t>Sebastopol, CA: </a:t>
            </a:r>
            <a:r>
              <a:rPr lang="en-US" sz="1400" dirty="0">
                <a:solidFill>
                  <a:schemeClr val="tx1">
                    <a:lumMod val="65000"/>
                    <a:lumOff val="35000"/>
                  </a:schemeClr>
                </a:solidFill>
                <a:latin typeface="+mj-lt"/>
                <a:ea typeface="Verdana" panose="020B0604030504040204" pitchFamily="34" charset="0"/>
              </a:rPr>
              <a:t>O’Reilly</a:t>
            </a:r>
            <a:r>
              <a:rPr lang="en-US" sz="1400" b="0" i="0" dirty="0">
                <a:solidFill>
                  <a:schemeClr val="tx1">
                    <a:lumMod val="65000"/>
                    <a:lumOff val="35000"/>
                  </a:schemeClr>
                </a:solidFill>
                <a:effectLst/>
                <a:latin typeface="+mj-lt"/>
                <a:ea typeface="Verdana" panose="020B0604030504040204" pitchFamily="34" charset="0"/>
              </a:rPr>
              <a:t>. (Chapter 4)</a:t>
            </a:r>
            <a:endParaRPr lang="en-US" sz="1400" dirty="0">
              <a:solidFill>
                <a:schemeClr val="tx1">
                  <a:lumMod val="65000"/>
                  <a:lumOff val="35000"/>
                </a:schemeClr>
              </a:solidFill>
              <a:latin typeface="+mj-lt"/>
              <a:ea typeface="Verdana" panose="020B0604030504040204" pitchFamily="34" charset="0"/>
            </a:endParaRPr>
          </a:p>
        </p:txBody>
      </p:sp>
    </p:spTree>
    <p:extLst>
      <p:ext uri="{BB962C8B-B14F-4D97-AF65-F5344CB8AC3E}">
        <p14:creationId xmlns:p14="http://schemas.microsoft.com/office/powerpoint/2010/main" val="12902070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DAB8A667-4371-4D37-9DEA-C0F6EABD0C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99452" y="1335726"/>
            <a:ext cx="5593095" cy="4186547"/>
          </a:xfrm>
          <a:prstGeom prst="rect">
            <a:avLst/>
          </a:prstGeom>
        </p:spPr>
      </p:pic>
      <p:sp>
        <p:nvSpPr>
          <p:cNvPr id="3" name="TextBox 2">
            <a:extLst>
              <a:ext uri="{FF2B5EF4-FFF2-40B4-BE49-F238E27FC236}">
                <a16:creationId xmlns:a16="http://schemas.microsoft.com/office/drawing/2014/main" id="{5319189F-D986-4820-81EA-8805A70B2707}"/>
              </a:ext>
            </a:extLst>
          </p:cNvPr>
          <p:cNvSpPr txBox="1"/>
          <p:nvPr/>
        </p:nvSpPr>
        <p:spPr>
          <a:xfrm>
            <a:off x="0" y="6550223"/>
            <a:ext cx="12192000" cy="307777"/>
          </a:xfrm>
          <a:prstGeom prst="rect">
            <a:avLst/>
          </a:prstGeom>
          <a:noFill/>
        </p:spPr>
        <p:txBody>
          <a:bodyPr wrap="square" rtlCol="0">
            <a:spAutoFit/>
          </a:bodyPr>
          <a:lstStyle/>
          <a:p>
            <a:r>
              <a:rPr lang="en-US" sz="1400" dirty="0">
                <a:solidFill>
                  <a:schemeClr val="tx1">
                    <a:lumMod val="65000"/>
                    <a:lumOff val="35000"/>
                  </a:schemeClr>
                </a:solidFill>
                <a:latin typeface="+mj-lt"/>
                <a:ea typeface="Verdana" panose="020B0604030504040204" pitchFamily="34" charset="0"/>
              </a:rPr>
              <a:t>Source: Geron, A. (2021). </a:t>
            </a:r>
            <a:r>
              <a:rPr lang="en-US" sz="1400" i="1" dirty="0">
                <a:solidFill>
                  <a:schemeClr val="tx1">
                    <a:lumMod val="65000"/>
                    <a:lumOff val="35000"/>
                  </a:schemeClr>
                </a:solidFill>
                <a:latin typeface="+mj-lt"/>
                <a:ea typeface="Verdana" panose="020B0604030504040204" pitchFamily="34" charset="0"/>
              </a:rPr>
              <a:t>Hands-On Machine learning with Sci-Kit Learn, Keras &amp; Tensorflow</a:t>
            </a:r>
            <a:r>
              <a:rPr lang="en-US" sz="1400" dirty="0">
                <a:solidFill>
                  <a:schemeClr val="tx1">
                    <a:lumMod val="65000"/>
                    <a:lumOff val="35000"/>
                  </a:schemeClr>
                </a:solidFill>
                <a:latin typeface="+mj-lt"/>
                <a:ea typeface="Verdana" panose="020B0604030504040204" pitchFamily="34" charset="0"/>
              </a:rPr>
              <a:t>. </a:t>
            </a:r>
            <a:r>
              <a:rPr lang="en-US" sz="1400" b="0" i="0" dirty="0">
                <a:solidFill>
                  <a:schemeClr val="tx1">
                    <a:lumMod val="65000"/>
                    <a:lumOff val="35000"/>
                  </a:schemeClr>
                </a:solidFill>
                <a:effectLst/>
                <a:latin typeface="+mj-lt"/>
                <a:ea typeface="Verdana" panose="020B0604030504040204" pitchFamily="34" charset="0"/>
              </a:rPr>
              <a:t>Sebastopol, CA: </a:t>
            </a:r>
            <a:r>
              <a:rPr lang="en-US" sz="1400" dirty="0">
                <a:solidFill>
                  <a:schemeClr val="tx1">
                    <a:lumMod val="65000"/>
                    <a:lumOff val="35000"/>
                  </a:schemeClr>
                </a:solidFill>
                <a:latin typeface="+mj-lt"/>
                <a:ea typeface="Verdana" panose="020B0604030504040204" pitchFamily="34" charset="0"/>
              </a:rPr>
              <a:t>O’Reilly</a:t>
            </a:r>
            <a:r>
              <a:rPr lang="en-US" sz="1400" b="0" i="0" dirty="0">
                <a:solidFill>
                  <a:schemeClr val="tx1">
                    <a:lumMod val="65000"/>
                    <a:lumOff val="35000"/>
                  </a:schemeClr>
                </a:solidFill>
                <a:effectLst/>
                <a:latin typeface="+mj-lt"/>
                <a:ea typeface="Verdana" panose="020B0604030504040204" pitchFamily="34" charset="0"/>
              </a:rPr>
              <a:t>. (Chapter 4)</a:t>
            </a:r>
            <a:endParaRPr lang="en-US" sz="1400" dirty="0">
              <a:solidFill>
                <a:schemeClr val="tx1">
                  <a:lumMod val="65000"/>
                  <a:lumOff val="35000"/>
                </a:schemeClr>
              </a:solidFill>
              <a:latin typeface="+mj-lt"/>
              <a:ea typeface="Verdana" panose="020B0604030504040204" pitchFamily="34" charset="0"/>
            </a:endParaRPr>
          </a:p>
        </p:txBody>
      </p:sp>
      <p:sp>
        <p:nvSpPr>
          <p:cNvPr id="2" name="Oval 1">
            <a:extLst>
              <a:ext uri="{FF2B5EF4-FFF2-40B4-BE49-F238E27FC236}">
                <a16:creationId xmlns:a16="http://schemas.microsoft.com/office/drawing/2014/main" id="{2899A15F-AA9F-4122-844E-D607ED0FA892}"/>
              </a:ext>
            </a:extLst>
          </p:cNvPr>
          <p:cNvSpPr/>
          <p:nvPr/>
        </p:nvSpPr>
        <p:spPr>
          <a:xfrm>
            <a:off x="4086225" y="2578101"/>
            <a:ext cx="190500" cy="190500"/>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Oval 4">
            <a:extLst>
              <a:ext uri="{FF2B5EF4-FFF2-40B4-BE49-F238E27FC236}">
                <a16:creationId xmlns:a16="http://schemas.microsoft.com/office/drawing/2014/main" id="{59B6E291-07CA-4EF7-A595-4D35C17D85AD}"/>
              </a:ext>
            </a:extLst>
          </p:cNvPr>
          <p:cNvSpPr/>
          <p:nvPr/>
        </p:nvSpPr>
        <p:spPr>
          <a:xfrm>
            <a:off x="4813300" y="3606801"/>
            <a:ext cx="190500" cy="190500"/>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EE846676-E2E5-43F4-906C-ECFC2BA13E13}"/>
              </a:ext>
            </a:extLst>
          </p:cNvPr>
          <p:cNvSpPr/>
          <p:nvPr/>
        </p:nvSpPr>
        <p:spPr>
          <a:xfrm>
            <a:off x="7537450" y="4476751"/>
            <a:ext cx="190500" cy="190500"/>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277707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P spid="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98BC2D2-CCF7-4C63-8489-B46BF394FCA2}"/>
              </a:ext>
            </a:extLst>
          </p:cNvPr>
          <p:cNvSpPr>
            <a:spLocks noGrp="1"/>
          </p:cNvSpPr>
          <p:nvPr>
            <p:ph type="body" idx="1"/>
          </p:nvPr>
        </p:nvSpPr>
        <p:spPr>
          <a:xfrm>
            <a:off x="0" y="4285400"/>
            <a:ext cx="12192000" cy="518830"/>
          </a:xfrm>
        </p:spPr>
        <p:txBody>
          <a:bodyPr>
            <a:normAutofit/>
          </a:bodyPr>
          <a:lstStyle/>
          <a:p>
            <a:endParaRPr lang="en-US" dirty="0">
              <a:latin typeface="Palatino Linotype" panose="02040502050505030304" pitchFamily="18" charset="0"/>
              <a:cs typeface="Segoe UI" panose="020B0502040204020203" pitchFamily="34" charset="0"/>
            </a:endParaRPr>
          </a:p>
          <a:p>
            <a:endParaRPr lang="en-US" dirty="0">
              <a:latin typeface="Palatino Linotype" panose="02040502050505030304" pitchFamily="18" charset="0"/>
              <a:cs typeface="Segoe UI" panose="020B0502040204020203" pitchFamily="34" charset="0"/>
            </a:endParaRPr>
          </a:p>
          <a:p>
            <a:endParaRPr lang="en-US" dirty="0">
              <a:latin typeface="Palatino Linotype" panose="02040502050505030304" pitchFamily="18" charset="0"/>
              <a:cs typeface="Segoe UI" panose="020B0502040204020203" pitchFamily="34" charset="0"/>
            </a:endParaRPr>
          </a:p>
          <a:p>
            <a:endParaRPr lang="en-US" dirty="0">
              <a:latin typeface="Palatino Linotype" panose="02040502050505030304" pitchFamily="18" charset="0"/>
              <a:cs typeface="Segoe UI" panose="020B0502040204020203" pitchFamily="34" charset="0"/>
            </a:endParaRPr>
          </a:p>
          <a:p>
            <a:endParaRPr lang="en-US" dirty="0">
              <a:latin typeface="Palatino Linotype" panose="02040502050505030304" pitchFamily="18" charset="0"/>
              <a:cs typeface="Segoe UI" panose="020B0502040204020203" pitchFamily="34" charset="0"/>
            </a:endParaRPr>
          </a:p>
        </p:txBody>
      </p:sp>
      <p:pic>
        <p:nvPicPr>
          <p:cNvPr id="4" name="Picture 3">
            <a:extLst>
              <a:ext uri="{FF2B5EF4-FFF2-40B4-BE49-F238E27FC236}">
                <a16:creationId xmlns:a16="http://schemas.microsoft.com/office/drawing/2014/main" id="{4CD7B1E7-8C1E-4394-BD29-073CEC503ACC}"/>
              </a:ext>
            </a:extLst>
          </p:cNvPr>
          <p:cNvPicPr>
            <a:picLocks noChangeAspect="1"/>
          </p:cNvPicPr>
          <p:nvPr/>
        </p:nvPicPr>
        <p:blipFill>
          <a:blip r:embed="rId3"/>
          <a:stretch>
            <a:fillRect/>
          </a:stretch>
        </p:blipFill>
        <p:spPr>
          <a:xfrm>
            <a:off x="0" y="365760"/>
            <a:ext cx="3233668" cy="805144"/>
          </a:xfrm>
          <a:prstGeom prst="rect">
            <a:avLst/>
          </a:prstGeom>
        </p:spPr>
      </p:pic>
      <p:sp>
        <p:nvSpPr>
          <p:cNvPr id="7" name="Title 1">
            <a:extLst>
              <a:ext uri="{FF2B5EF4-FFF2-40B4-BE49-F238E27FC236}">
                <a16:creationId xmlns:a16="http://schemas.microsoft.com/office/drawing/2014/main" id="{11820552-C587-4896-93F0-6EC87FBDB598}"/>
              </a:ext>
            </a:extLst>
          </p:cNvPr>
          <p:cNvSpPr txBox="1">
            <a:spLocks/>
          </p:cNvSpPr>
          <p:nvPr/>
        </p:nvSpPr>
        <p:spPr>
          <a:xfrm>
            <a:off x="0" y="2883665"/>
            <a:ext cx="12192000" cy="1090669"/>
          </a:xfrm>
          <a:prstGeom prst="rect">
            <a:avLst/>
          </a:prstGeom>
          <a:noFill/>
        </p:spPr>
        <p:txBody>
          <a:bodyPr vert="horz" lIns="91440" tIns="45720" rIns="91440" bIns="45720" rtlCol="0" anchor="b">
            <a:no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ctr"/>
            <a:br>
              <a:rPr lang="en-US" sz="3600" dirty="0">
                <a:solidFill>
                  <a:schemeClr val="tx1">
                    <a:lumMod val="65000"/>
                    <a:lumOff val="35000"/>
                  </a:schemeClr>
                </a:solidFill>
              </a:rPr>
            </a:br>
            <a:br>
              <a:rPr lang="en-US" sz="3600" dirty="0">
                <a:solidFill>
                  <a:schemeClr val="tx1">
                    <a:lumMod val="65000"/>
                    <a:lumOff val="35000"/>
                  </a:schemeClr>
                </a:solidFill>
              </a:rPr>
            </a:br>
            <a:br>
              <a:rPr lang="en-US" sz="3600" dirty="0">
                <a:solidFill>
                  <a:schemeClr val="tx1">
                    <a:lumMod val="65000"/>
                    <a:lumOff val="35000"/>
                  </a:schemeClr>
                </a:solidFill>
              </a:rPr>
            </a:br>
            <a:br>
              <a:rPr lang="en-US" sz="3600" dirty="0">
                <a:solidFill>
                  <a:schemeClr val="tx1">
                    <a:lumMod val="65000"/>
                    <a:lumOff val="35000"/>
                  </a:schemeClr>
                </a:solidFill>
              </a:rPr>
            </a:br>
            <a:br>
              <a:rPr lang="en-US" sz="3600" dirty="0">
                <a:solidFill>
                  <a:schemeClr val="tx1">
                    <a:lumMod val="65000"/>
                    <a:lumOff val="35000"/>
                  </a:schemeClr>
                </a:solidFill>
              </a:rPr>
            </a:br>
            <a:br>
              <a:rPr lang="en-US" sz="3600" dirty="0">
                <a:solidFill>
                  <a:schemeClr val="tx1">
                    <a:lumMod val="65000"/>
                    <a:lumOff val="35000"/>
                  </a:schemeClr>
                </a:solidFill>
              </a:rPr>
            </a:br>
            <a:br>
              <a:rPr lang="en-US" sz="3600" dirty="0">
                <a:solidFill>
                  <a:schemeClr val="tx1">
                    <a:lumMod val="65000"/>
                    <a:lumOff val="35000"/>
                  </a:schemeClr>
                </a:solidFill>
              </a:rPr>
            </a:br>
            <a:br>
              <a:rPr lang="en-US" sz="3600" dirty="0">
                <a:solidFill>
                  <a:schemeClr val="tx1">
                    <a:lumMod val="65000"/>
                    <a:lumOff val="35000"/>
                  </a:schemeClr>
                </a:solidFill>
              </a:rPr>
            </a:br>
            <a:r>
              <a:rPr lang="en-US" sz="3600" dirty="0">
                <a:solidFill>
                  <a:schemeClr val="tx1">
                    <a:lumMod val="65000"/>
                    <a:lumOff val="35000"/>
                  </a:schemeClr>
                </a:solidFill>
              </a:rPr>
              <a:t>     </a:t>
            </a:r>
            <a:r>
              <a:rPr lang="en-US" sz="3600" dirty="0">
                <a:solidFill>
                  <a:schemeClr val="tx1">
                    <a:lumMod val="65000"/>
                    <a:lumOff val="35000"/>
                  </a:schemeClr>
                </a:solidFill>
                <a:latin typeface="Palatino Linotype" panose="02040502050505030304" pitchFamily="18" charset="0"/>
              </a:rPr>
              <a:t>(A Keras Classifier)</a:t>
            </a:r>
            <a:br>
              <a:rPr lang="en-US" sz="3600" dirty="0">
                <a:solidFill>
                  <a:schemeClr val="tx1">
                    <a:lumMod val="65000"/>
                    <a:lumOff val="35000"/>
                  </a:schemeClr>
                </a:solidFill>
                <a:latin typeface="Palatino Linotype" panose="02040502050505030304" pitchFamily="18" charset="0"/>
              </a:rPr>
            </a:br>
            <a:r>
              <a:rPr lang="en-US" sz="3600" dirty="0">
                <a:solidFill>
                  <a:schemeClr val="tx1">
                    <a:lumMod val="65000"/>
                    <a:lumOff val="35000"/>
                  </a:schemeClr>
                </a:solidFill>
                <a:latin typeface="Palatino Linotype" panose="02040502050505030304" pitchFamily="18" charset="0"/>
              </a:rPr>
              <a:t>     </a:t>
            </a:r>
            <a:r>
              <a:rPr lang="en-US" sz="2800" dirty="0">
                <a:solidFill>
                  <a:schemeClr val="tx1">
                    <a:lumMod val="65000"/>
                    <a:lumOff val="35000"/>
                  </a:schemeClr>
                </a:solidFill>
                <a:latin typeface="Palatino Linotype" panose="02040502050505030304" pitchFamily="18" charset="0"/>
              </a:rPr>
              <a:t>03.1_keras_classifier.ipynb</a:t>
            </a:r>
            <a:endParaRPr lang="en-US" sz="2800" dirty="0">
              <a:solidFill>
                <a:schemeClr val="tx1">
                  <a:lumMod val="65000"/>
                  <a:lumOff val="35000"/>
                </a:schemeClr>
              </a:solidFill>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8646115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BFB451F-4D20-41E3-8D60-872B9499C3D0}"/>
              </a:ext>
            </a:extLst>
          </p:cNvPr>
          <p:cNvPicPr>
            <a:picLocks noChangeAspect="1"/>
          </p:cNvPicPr>
          <p:nvPr/>
        </p:nvPicPr>
        <p:blipFill>
          <a:blip r:embed="rId3"/>
          <a:stretch>
            <a:fillRect/>
          </a:stretch>
        </p:blipFill>
        <p:spPr>
          <a:xfrm>
            <a:off x="2352122" y="739977"/>
            <a:ext cx="6909229" cy="5682276"/>
          </a:xfrm>
          <a:prstGeom prst="rect">
            <a:avLst/>
          </a:prstGeom>
        </p:spPr>
      </p:pic>
      <p:pic>
        <p:nvPicPr>
          <p:cNvPr id="4" name="Picture 3">
            <a:extLst>
              <a:ext uri="{FF2B5EF4-FFF2-40B4-BE49-F238E27FC236}">
                <a16:creationId xmlns:a16="http://schemas.microsoft.com/office/drawing/2014/main" id="{10DEF40C-AD54-4CE0-B1EA-07604F5909B7}"/>
              </a:ext>
            </a:extLst>
          </p:cNvPr>
          <p:cNvPicPr>
            <a:picLocks noChangeAspect="1"/>
          </p:cNvPicPr>
          <p:nvPr/>
        </p:nvPicPr>
        <p:blipFill>
          <a:blip r:embed="rId4"/>
          <a:stretch>
            <a:fillRect/>
          </a:stretch>
        </p:blipFill>
        <p:spPr>
          <a:xfrm>
            <a:off x="7121927" y="2624720"/>
            <a:ext cx="3676353" cy="1032880"/>
          </a:xfrm>
          <a:prstGeom prst="rect">
            <a:avLst/>
          </a:prstGeom>
        </p:spPr>
      </p:pic>
      <p:pic>
        <p:nvPicPr>
          <p:cNvPr id="14" name="Picture 13">
            <a:extLst>
              <a:ext uri="{FF2B5EF4-FFF2-40B4-BE49-F238E27FC236}">
                <a16:creationId xmlns:a16="http://schemas.microsoft.com/office/drawing/2014/main" id="{26314CED-D57E-48DE-A275-9F18CF1F0FC3}"/>
              </a:ext>
            </a:extLst>
          </p:cNvPr>
          <p:cNvPicPr>
            <a:picLocks noChangeAspect="1"/>
          </p:cNvPicPr>
          <p:nvPr/>
        </p:nvPicPr>
        <p:blipFill>
          <a:blip r:embed="rId5"/>
          <a:stretch>
            <a:fillRect/>
          </a:stretch>
        </p:blipFill>
        <p:spPr>
          <a:xfrm>
            <a:off x="9126671" y="2791306"/>
            <a:ext cx="514350" cy="330200"/>
          </a:xfrm>
          <a:prstGeom prst="rect">
            <a:avLst/>
          </a:prstGeom>
        </p:spPr>
      </p:pic>
      <p:sp>
        <p:nvSpPr>
          <p:cNvPr id="9" name="TextBox 8">
            <a:extLst>
              <a:ext uri="{FF2B5EF4-FFF2-40B4-BE49-F238E27FC236}">
                <a16:creationId xmlns:a16="http://schemas.microsoft.com/office/drawing/2014/main" id="{74D47A13-A782-4331-B4C6-84BA5DBAD0E0}"/>
              </a:ext>
            </a:extLst>
          </p:cNvPr>
          <p:cNvSpPr txBox="1"/>
          <p:nvPr/>
        </p:nvSpPr>
        <p:spPr>
          <a:xfrm>
            <a:off x="7418841" y="1479103"/>
            <a:ext cx="414337" cy="646331"/>
          </a:xfrm>
          <a:prstGeom prst="rect">
            <a:avLst/>
          </a:prstGeom>
          <a:noFill/>
        </p:spPr>
        <p:txBody>
          <a:bodyPr wrap="square">
            <a:spAutoFit/>
          </a:bodyPr>
          <a:lstStyle/>
          <a:p>
            <a:r>
              <a:rPr lang="el-GR" sz="3600" b="0" i="0" u="none" strike="noStrike" baseline="0" dirty="0">
                <a:solidFill>
                  <a:schemeClr val="tx1">
                    <a:lumMod val="65000"/>
                    <a:lumOff val="35000"/>
                  </a:schemeClr>
                </a:solidFill>
                <a:latin typeface="Palatino Linotype" panose="02040502050505030304" pitchFamily="18" charset="0"/>
              </a:rPr>
              <a:t>δ</a:t>
            </a:r>
            <a:endParaRPr lang="en-US" sz="3600" dirty="0">
              <a:solidFill>
                <a:schemeClr val="tx1">
                  <a:lumMod val="65000"/>
                  <a:lumOff val="35000"/>
                </a:schemeClr>
              </a:solidFill>
            </a:endParaRPr>
          </a:p>
        </p:txBody>
      </p:sp>
      <p:cxnSp>
        <p:nvCxnSpPr>
          <p:cNvPr id="10" name="Straight Connector 9">
            <a:extLst>
              <a:ext uri="{FF2B5EF4-FFF2-40B4-BE49-F238E27FC236}">
                <a16:creationId xmlns:a16="http://schemas.microsoft.com/office/drawing/2014/main" id="{B8ECFA61-4BFD-4CE7-949C-5359B6D7F317}"/>
              </a:ext>
            </a:extLst>
          </p:cNvPr>
          <p:cNvCxnSpPr/>
          <p:nvPr/>
        </p:nvCxnSpPr>
        <p:spPr>
          <a:xfrm flipV="1">
            <a:off x="6820524" y="2098624"/>
            <a:ext cx="569626" cy="870322"/>
          </a:xfrm>
          <a:prstGeom prst="line">
            <a:avLst/>
          </a:prstGeom>
          <a:ln>
            <a:solidFill>
              <a:schemeClr val="tx1">
                <a:lumMod val="65000"/>
                <a:lumOff val="35000"/>
              </a:schemeClr>
            </a:solidFill>
            <a:tailEnd type="oval" w="lg" len="med"/>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055F49A1-C874-49C7-9247-85238A885872}"/>
              </a:ext>
            </a:extLst>
          </p:cNvPr>
          <p:cNvPicPr>
            <a:picLocks noChangeAspect="1"/>
          </p:cNvPicPr>
          <p:nvPr/>
        </p:nvPicPr>
        <p:blipFill>
          <a:blip r:embed="rId6"/>
          <a:stretch>
            <a:fillRect/>
          </a:stretch>
        </p:blipFill>
        <p:spPr>
          <a:xfrm>
            <a:off x="7735871" y="5025298"/>
            <a:ext cx="3810299" cy="578667"/>
          </a:xfrm>
          <a:prstGeom prst="rect">
            <a:avLst/>
          </a:prstGeom>
        </p:spPr>
      </p:pic>
      <p:sp>
        <p:nvSpPr>
          <p:cNvPr id="15" name="TextBox 14">
            <a:extLst>
              <a:ext uri="{FF2B5EF4-FFF2-40B4-BE49-F238E27FC236}">
                <a16:creationId xmlns:a16="http://schemas.microsoft.com/office/drawing/2014/main" id="{D2C7AE0A-1039-46D7-B855-85907FE0ECD2}"/>
              </a:ext>
            </a:extLst>
          </p:cNvPr>
          <p:cNvSpPr txBox="1"/>
          <p:nvPr/>
        </p:nvSpPr>
        <p:spPr>
          <a:xfrm>
            <a:off x="5406466" y="3112692"/>
            <a:ext cx="830122" cy="338554"/>
          </a:xfrm>
          <a:prstGeom prst="rect">
            <a:avLst/>
          </a:prstGeom>
          <a:noFill/>
        </p:spPr>
        <p:txBody>
          <a:bodyPr wrap="square">
            <a:spAutoFit/>
          </a:bodyPr>
          <a:lstStyle/>
          <a:p>
            <a:r>
              <a:rPr lang="en-US" sz="1600" b="1" dirty="0">
                <a:solidFill>
                  <a:srgbClr val="6C9AC3"/>
                </a:solidFill>
                <a:latin typeface="+mj-lt"/>
              </a:rPr>
              <a:t>o       </a:t>
            </a:r>
            <a:r>
              <a:rPr lang="el-GR" sz="1600" b="1" dirty="0">
                <a:solidFill>
                  <a:srgbClr val="6C9AC3"/>
                </a:solidFill>
                <a:latin typeface="+mj-lt"/>
              </a:rPr>
              <a:t>δ</a:t>
            </a:r>
            <a:endParaRPr lang="en-US" sz="1600" b="1" dirty="0">
              <a:solidFill>
                <a:srgbClr val="6C9AC3"/>
              </a:solidFill>
              <a:latin typeface="+mj-lt"/>
            </a:endParaRPr>
          </a:p>
        </p:txBody>
      </p:sp>
      <p:sp>
        <p:nvSpPr>
          <p:cNvPr id="16" name="TextBox 15">
            <a:extLst>
              <a:ext uri="{FF2B5EF4-FFF2-40B4-BE49-F238E27FC236}">
                <a16:creationId xmlns:a16="http://schemas.microsoft.com/office/drawing/2014/main" id="{9354BAEF-1A01-49F8-B0F8-CA5075AB2176}"/>
              </a:ext>
            </a:extLst>
          </p:cNvPr>
          <p:cNvSpPr txBox="1"/>
          <p:nvPr/>
        </p:nvSpPr>
        <p:spPr>
          <a:xfrm>
            <a:off x="4640759" y="3741284"/>
            <a:ext cx="2093866" cy="338554"/>
          </a:xfrm>
          <a:prstGeom prst="rect">
            <a:avLst/>
          </a:prstGeom>
          <a:noFill/>
        </p:spPr>
        <p:txBody>
          <a:bodyPr wrap="square">
            <a:spAutoFit/>
          </a:bodyPr>
          <a:lstStyle/>
          <a:p>
            <a:pPr algn="ctr"/>
            <a:r>
              <a:rPr lang="en-US" sz="1600" dirty="0">
                <a:solidFill>
                  <a:srgbClr val="6C9AC3"/>
                </a:solidFill>
                <a:latin typeface="+mj-lt"/>
              </a:rPr>
              <a:t>Output (o)     </a:t>
            </a:r>
            <a:r>
              <a:rPr lang="en-US" sz="1600" b="0" i="0" u="none" strike="noStrike" dirty="0">
                <a:solidFill>
                  <a:srgbClr val="6C9AC3"/>
                </a:solidFill>
                <a:latin typeface="+mj-lt"/>
              </a:rPr>
              <a:t>(</a:t>
            </a:r>
            <a:r>
              <a:rPr lang="el-GR" sz="1600" dirty="0">
                <a:solidFill>
                  <a:srgbClr val="6C9AC3"/>
                </a:solidFill>
                <a:latin typeface="+mj-lt"/>
              </a:rPr>
              <a:t>δ</a:t>
            </a:r>
            <a:r>
              <a:rPr lang="en-US" sz="1600" b="0" i="0" u="none" strike="noStrike" dirty="0">
                <a:solidFill>
                  <a:srgbClr val="6C9AC3"/>
                </a:solidFill>
                <a:latin typeface="+mj-lt"/>
              </a:rPr>
              <a:t>) Delta</a:t>
            </a:r>
            <a:endParaRPr lang="en-US" sz="1600" dirty="0">
              <a:solidFill>
                <a:srgbClr val="6C9AC3"/>
              </a:solidFill>
              <a:latin typeface="+mj-lt"/>
            </a:endParaRPr>
          </a:p>
        </p:txBody>
      </p:sp>
      <p:cxnSp>
        <p:nvCxnSpPr>
          <p:cNvPr id="11" name="Straight Connector 10">
            <a:extLst>
              <a:ext uri="{FF2B5EF4-FFF2-40B4-BE49-F238E27FC236}">
                <a16:creationId xmlns:a16="http://schemas.microsoft.com/office/drawing/2014/main" id="{1085AB63-FFA2-4EE3-81FB-444EA6AEB39E}"/>
              </a:ext>
            </a:extLst>
          </p:cNvPr>
          <p:cNvCxnSpPr>
            <a:cxnSpLocks/>
          </p:cNvCxnSpPr>
          <p:nvPr/>
        </p:nvCxnSpPr>
        <p:spPr>
          <a:xfrm flipH="1" flipV="1">
            <a:off x="4949323" y="739977"/>
            <a:ext cx="738369" cy="2051330"/>
          </a:xfrm>
          <a:prstGeom prst="line">
            <a:avLst/>
          </a:prstGeom>
          <a:ln>
            <a:solidFill>
              <a:schemeClr val="tx1">
                <a:lumMod val="65000"/>
                <a:lumOff val="35000"/>
              </a:schemeClr>
            </a:solidFill>
            <a:tailEnd type="oval" w="lg" len="med"/>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E0CB7402-680F-4704-80F6-6C77B34C4E49}"/>
              </a:ext>
            </a:extLst>
          </p:cNvPr>
          <p:cNvPicPr>
            <a:picLocks noChangeAspect="1"/>
          </p:cNvPicPr>
          <p:nvPr/>
        </p:nvPicPr>
        <p:blipFill>
          <a:blip r:embed="rId7"/>
          <a:stretch>
            <a:fillRect/>
          </a:stretch>
        </p:blipFill>
        <p:spPr>
          <a:xfrm>
            <a:off x="4120685" y="-61305"/>
            <a:ext cx="1422282" cy="913070"/>
          </a:xfrm>
          <a:prstGeom prst="rect">
            <a:avLst/>
          </a:prstGeom>
        </p:spPr>
      </p:pic>
    </p:spTree>
    <p:extLst>
      <p:ext uri="{BB962C8B-B14F-4D97-AF65-F5344CB8AC3E}">
        <p14:creationId xmlns:p14="http://schemas.microsoft.com/office/powerpoint/2010/main" val="6688326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par>
                                <p:cTn id="24" presetID="10" presetClass="entr" presetSubtype="0" fill="hold" nodeType="with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5" grpId="0"/>
      <p:bldP spid="1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FED2181E-B3D3-40FD-BC95-DD020E7E1A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2104092" y="1290251"/>
            <a:ext cx="7983815" cy="427749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3">
            <a:extLst>
              <a:ext uri="{FF2B5EF4-FFF2-40B4-BE49-F238E27FC236}">
                <a16:creationId xmlns:a16="http://schemas.microsoft.com/office/drawing/2014/main" id="{11D1FE89-FDFB-428E-87CE-C3D41E98741D}"/>
              </a:ext>
            </a:extLst>
          </p:cNvPr>
          <p:cNvSpPr txBox="1"/>
          <p:nvPr/>
        </p:nvSpPr>
        <p:spPr>
          <a:xfrm>
            <a:off x="0" y="6550223"/>
            <a:ext cx="12192000" cy="30777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solidFill>
                  <a:schemeClr val="tx1">
                    <a:lumMod val="65000"/>
                    <a:lumOff val="35000"/>
                  </a:schemeClr>
                </a:solidFill>
                <a:latin typeface="+mj-lt"/>
                <a:ea typeface="Verdana" panose="020B0604030504040204" pitchFamily="34" charset="0"/>
              </a:rPr>
              <a:t>Source: Glassner, A. (2021). </a:t>
            </a:r>
            <a:r>
              <a:rPr lang="en-US" sz="1400" i="1" dirty="0">
                <a:solidFill>
                  <a:schemeClr val="tx1">
                    <a:lumMod val="65000"/>
                    <a:lumOff val="35000"/>
                  </a:schemeClr>
                </a:solidFill>
                <a:latin typeface="+mj-lt"/>
                <a:ea typeface="Verdana" panose="020B0604030504040204" pitchFamily="34" charset="0"/>
              </a:rPr>
              <a:t>Deep learning: A visual approach</a:t>
            </a:r>
            <a:r>
              <a:rPr lang="en-US" sz="1400" dirty="0">
                <a:solidFill>
                  <a:schemeClr val="tx1">
                    <a:lumMod val="65000"/>
                    <a:lumOff val="35000"/>
                  </a:schemeClr>
                </a:solidFill>
                <a:latin typeface="+mj-lt"/>
                <a:ea typeface="Verdana" panose="020B0604030504040204" pitchFamily="34" charset="0"/>
              </a:rPr>
              <a:t>. </a:t>
            </a:r>
            <a:r>
              <a:rPr lang="en-US" sz="1400" b="0" i="0" dirty="0">
                <a:solidFill>
                  <a:schemeClr val="tx1">
                    <a:lumMod val="65000"/>
                    <a:lumOff val="35000"/>
                  </a:schemeClr>
                </a:solidFill>
                <a:effectLst/>
                <a:latin typeface="+mj-lt"/>
                <a:ea typeface="Verdana" panose="020B0604030504040204" pitchFamily="34" charset="0"/>
              </a:rPr>
              <a:t>San Francisco, CA: No Starch Press. (Chapter 14)</a:t>
            </a:r>
            <a:endParaRPr lang="en-US" sz="1400" dirty="0">
              <a:solidFill>
                <a:schemeClr val="tx1">
                  <a:lumMod val="65000"/>
                  <a:lumOff val="35000"/>
                </a:schemeClr>
              </a:solidFill>
              <a:latin typeface="+mj-lt"/>
              <a:ea typeface="Verdana" panose="020B0604030504040204" pitchFamily="34" charset="0"/>
            </a:endParaRPr>
          </a:p>
        </p:txBody>
      </p:sp>
    </p:spTree>
    <p:extLst>
      <p:ext uri="{BB962C8B-B14F-4D97-AF65-F5344CB8AC3E}">
        <p14:creationId xmlns:p14="http://schemas.microsoft.com/office/powerpoint/2010/main" val="10577674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Logo&#10;&#10;Description automatically generated">
            <a:extLst>
              <a:ext uri="{FF2B5EF4-FFF2-40B4-BE49-F238E27FC236}">
                <a16:creationId xmlns:a16="http://schemas.microsoft.com/office/drawing/2014/main" id="{AAB1BF4C-1F96-4E2E-AFB7-E2DD358D95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70126" y="2545940"/>
            <a:ext cx="6251747" cy="1766119"/>
          </a:xfrm>
          <a:prstGeom prst="rect">
            <a:avLst/>
          </a:prstGeom>
        </p:spPr>
      </p:pic>
    </p:spTree>
    <p:extLst>
      <p:ext uri="{BB962C8B-B14F-4D97-AF65-F5344CB8AC3E}">
        <p14:creationId xmlns:p14="http://schemas.microsoft.com/office/powerpoint/2010/main" val="6774762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Diagram&#10;&#10;Description automatically generated">
            <a:extLst>
              <a:ext uri="{FF2B5EF4-FFF2-40B4-BE49-F238E27FC236}">
                <a16:creationId xmlns:a16="http://schemas.microsoft.com/office/drawing/2014/main" id="{3FE7F20B-9386-4C20-96DE-343F5A7CA5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57559" y="1127006"/>
            <a:ext cx="6629741" cy="4603987"/>
          </a:xfrm>
          <a:prstGeom prst="rect">
            <a:avLst/>
          </a:prstGeom>
        </p:spPr>
      </p:pic>
      <p:sp>
        <p:nvSpPr>
          <p:cNvPr id="3" name="TextBox 3">
            <a:extLst>
              <a:ext uri="{FF2B5EF4-FFF2-40B4-BE49-F238E27FC236}">
                <a16:creationId xmlns:a16="http://schemas.microsoft.com/office/drawing/2014/main" id="{6F847786-7632-4043-BBAB-89FD3F1E42F8}"/>
              </a:ext>
            </a:extLst>
          </p:cNvPr>
          <p:cNvSpPr txBox="1"/>
          <p:nvPr/>
        </p:nvSpPr>
        <p:spPr>
          <a:xfrm>
            <a:off x="0" y="6550223"/>
            <a:ext cx="12192000" cy="30777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solidFill>
                  <a:schemeClr val="tx1">
                    <a:lumMod val="65000"/>
                    <a:lumOff val="35000"/>
                  </a:schemeClr>
                </a:solidFill>
                <a:latin typeface="+mj-lt"/>
                <a:ea typeface="Verdana" panose="020B0604030504040204" pitchFamily="34" charset="0"/>
              </a:rPr>
              <a:t>Source: Glassner, A. (2021). </a:t>
            </a:r>
            <a:r>
              <a:rPr lang="en-US" sz="1400" i="1" dirty="0">
                <a:solidFill>
                  <a:schemeClr val="tx1">
                    <a:lumMod val="65000"/>
                    <a:lumOff val="35000"/>
                  </a:schemeClr>
                </a:solidFill>
                <a:latin typeface="+mj-lt"/>
                <a:ea typeface="Verdana" panose="020B0604030504040204" pitchFamily="34" charset="0"/>
              </a:rPr>
              <a:t>Deep learning: A visual approach</a:t>
            </a:r>
            <a:r>
              <a:rPr lang="en-US" sz="1400" dirty="0">
                <a:solidFill>
                  <a:schemeClr val="tx1">
                    <a:lumMod val="65000"/>
                    <a:lumOff val="35000"/>
                  </a:schemeClr>
                </a:solidFill>
                <a:latin typeface="+mj-lt"/>
                <a:ea typeface="Verdana" panose="020B0604030504040204" pitchFamily="34" charset="0"/>
              </a:rPr>
              <a:t>. </a:t>
            </a:r>
            <a:r>
              <a:rPr lang="en-US" sz="1400" b="0" i="0" dirty="0">
                <a:solidFill>
                  <a:schemeClr val="tx1">
                    <a:lumMod val="65000"/>
                    <a:lumOff val="35000"/>
                  </a:schemeClr>
                </a:solidFill>
                <a:effectLst/>
                <a:latin typeface="+mj-lt"/>
                <a:ea typeface="Verdana" panose="020B0604030504040204" pitchFamily="34" charset="0"/>
              </a:rPr>
              <a:t>San Francisco, CA: No Starch Press. (Chapter 14)</a:t>
            </a:r>
            <a:endParaRPr lang="en-US" sz="1400" dirty="0">
              <a:solidFill>
                <a:schemeClr val="tx1">
                  <a:lumMod val="65000"/>
                  <a:lumOff val="35000"/>
                </a:schemeClr>
              </a:solidFill>
              <a:latin typeface="+mj-lt"/>
              <a:ea typeface="Verdana" panose="020B0604030504040204" pitchFamily="34" charset="0"/>
            </a:endParaRPr>
          </a:p>
        </p:txBody>
      </p:sp>
      <p:sp>
        <p:nvSpPr>
          <p:cNvPr id="2" name="TextBox 1">
            <a:extLst>
              <a:ext uri="{FF2B5EF4-FFF2-40B4-BE49-F238E27FC236}">
                <a16:creationId xmlns:a16="http://schemas.microsoft.com/office/drawing/2014/main" id="{D67C09B7-1F5E-450D-9A49-54DEEA07C470}"/>
              </a:ext>
            </a:extLst>
          </p:cNvPr>
          <p:cNvSpPr txBox="1"/>
          <p:nvPr/>
        </p:nvSpPr>
        <p:spPr>
          <a:xfrm>
            <a:off x="3664659" y="5223340"/>
            <a:ext cx="537327" cy="461665"/>
          </a:xfrm>
          <a:prstGeom prst="rect">
            <a:avLst/>
          </a:prstGeom>
          <a:noFill/>
        </p:spPr>
        <p:txBody>
          <a:bodyPr wrap="none" rtlCol="0">
            <a:spAutoFit/>
          </a:bodyPr>
          <a:lstStyle/>
          <a:p>
            <a:r>
              <a:rPr lang="en-US" sz="2400" dirty="0">
                <a:solidFill>
                  <a:schemeClr val="accent1">
                    <a:lumMod val="75000"/>
                  </a:schemeClr>
                </a:solidFill>
                <a:latin typeface="+mj-lt"/>
              </a:rPr>
              <a:t>Go</a:t>
            </a:r>
          </a:p>
        </p:txBody>
      </p:sp>
      <p:sp>
        <p:nvSpPr>
          <p:cNvPr id="5" name="TextBox 4">
            <a:extLst>
              <a:ext uri="{FF2B5EF4-FFF2-40B4-BE49-F238E27FC236}">
                <a16:creationId xmlns:a16="http://schemas.microsoft.com/office/drawing/2014/main" id="{1E8D49E1-FF01-4A1D-B628-D09022478678}"/>
              </a:ext>
            </a:extLst>
          </p:cNvPr>
          <p:cNvSpPr txBox="1"/>
          <p:nvPr/>
        </p:nvSpPr>
        <p:spPr>
          <a:xfrm>
            <a:off x="7969300" y="5269780"/>
            <a:ext cx="487634" cy="461665"/>
          </a:xfrm>
          <a:prstGeom prst="rect">
            <a:avLst/>
          </a:prstGeom>
          <a:noFill/>
        </p:spPr>
        <p:txBody>
          <a:bodyPr wrap="none" rtlCol="0">
            <a:spAutoFit/>
          </a:bodyPr>
          <a:lstStyle/>
          <a:p>
            <a:r>
              <a:rPr lang="en-US" sz="2400" dirty="0">
                <a:solidFill>
                  <a:srgbClr val="C00000"/>
                </a:solidFill>
                <a:effectLst/>
                <a:latin typeface="+mn-lt"/>
                <a:ea typeface="Malgun Gothic" panose="020B0503020000020004" pitchFamily="34" charset="-127"/>
                <a:cs typeface="Times New Roman" panose="02020603050405020304" pitchFamily="18" charset="0"/>
              </a:rPr>
              <a:t>Fδ</a:t>
            </a:r>
            <a:endParaRPr lang="en-US" sz="2400" dirty="0">
              <a:solidFill>
                <a:srgbClr val="C00000"/>
              </a:solidFill>
              <a:latin typeface="+mj-lt"/>
            </a:endParaRPr>
          </a:p>
        </p:txBody>
      </p:sp>
    </p:spTree>
    <p:extLst>
      <p:ext uri="{BB962C8B-B14F-4D97-AF65-F5344CB8AC3E}">
        <p14:creationId xmlns:p14="http://schemas.microsoft.com/office/powerpoint/2010/main" val="2846560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79F5AD8-51F0-434C-88FB-400CA869633A}"/>
              </a:ext>
            </a:extLst>
          </p:cNvPr>
          <p:cNvSpPr txBox="1"/>
          <p:nvPr/>
        </p:nvSpPr>
        <p:spPr>
          <a:xfrm>
            <a:off x="0" y="6550223"/>
            <a:ext cx="12192000" cy="307777"/>
          </a:xfrm>
          <a:prstGeom prst="rect">
            <a:avLst/>
          </a:prstGeom>
          <a:noFill/>
        </p:spPr>
        <p:txBody>
          <a:bodyPr wrap="square" rtlCol="0">
            <a:spAutoFit/>
          </a:bodyPr>
          <a:lstStyle/>
          <a:p>
            <a:r>
              <a:rPr lang="en-US" sz="1400" dirty="0">
                <a:solidFill>
                  <a:schemeClr val="tx1">
                    <a:lumMod val="65000"/>
                    <a:lumOff val="35000"/>
                  </a:schemeClr>
                </a:solidFill>
                <a:latin typeface="+mj-lt"/>
                <a:ea typeface="Verdana" panose="020B0604030504040204" pitchFamily="34" charset="0"/>
              </a:rPr>
              <a:t>Source: Taylor, M. (2017). </a:t>
            </a:r>
            <a:r>
              <a:rPr lang="en-US" sz="1400" i="1" dirty="0">
                <a:solidFill>
                  <a:schemeClr val="tx1">
                    <a:lumMod val="65000"/>
                    <a:lumOff val="35000"/>
                  </a:schemeClr>
                </a:solidFill>
                <a:latin typeface="+mj-lt"/>
                <a:ea typeface="Verdana" panose="020B0604030504040204" pitchFamily="34" charset="0"/>
              </a:rPr>
              <a:t>Neural networks: A visual introduction for beginners</a:t>
            </a:r>
            <a:r>
              <a:rPr lang="en-US" sz="1400" dirty="0">
                <a:solidFill>
                  <a:schemeClr val="tx1">
                    <a:lumMod val="65000"/>
                    <a:lumOff val="35000"/>
                  </a:schemeClr>
                </a:solidFill>
                <a:latin typeface="+mj-lt"/>
                <a:ea typeface="Verdana" panose="020B0604030504040204" pitchFamily="34" charset="0"/>
              </a:rPr>
              <a:t>. Vancouver, Canada</a:t>
            </a:r>
            <a:r>
              <a:rPr lang="en-US" sz="1400" b="0" i="0" dirty="0">
                <a:solidFill>
                  <a:schemeClr val="tx1">
                    <a:lumMod val="65000"/>
                    <a:lumOff val="35000"/>
                  </a:schemeClr>
                </a:solidFill>
                <a:effectLst/>
                <a:latin typeface="+mj-lt"/>
                <a:ea typeface="Verdana" panose="020B0604030504040204" pitchFamily="34" charset="0"/>
              </a:rPr>
              <a:t>: Blue Windmill Media</a:t>
            </a:r>
            <a:r>
              <a:rPr lang="en-US" sz="1400" dirty="0">
                <a:solidFill>
                  <a:schemeClr val="tx1">
                    <a:lumMod val="65000"/>
                    <a:lumOff val="35000"/>
                  </a:schemeClr>
                </a:solidFill>
                <a:latin typeface="+mj-lt"/>
                <a:ea typeface="Verdana" panose="020B0604030504040204" pitchFamily="34" charset="0"/>
              </a:rPr>
              <a:t>.</a:t>
            </a:r>
          </a:p>
        </p:txBody>
      </p:sp>
      <p:pic>
        <p:nvPicPr>
          <p:cNvPr id="5" name="Picture 4">
            <a:extLst>
              <a:ext uri="{FF2B5EF4-FFF2-40B4-BE49-F238E27FC236}">
                <a16:creationId xmlns:a16="http://schemas.microsoft.com/office/drawing/2014/main" id="{5D0D4DF3-9672-761E-EC9C-6DE425C9B6BD}"/>
              </a:ext>
            </a:extLst>
          </p:cNvPr>
          <p:cNvPicPr>
            <a:picLocks noChangeAspect="1"/>
          </p:cNvPicPr>
          <p:nvPr/>
        </p:nvPicPr>
        <p:blipFill>
          <a:blip r:embed="rId3"/>
          <a:stretch>
            <a:fillRect/>
          </a:stretch>
        </p:blipFill>
        <p:spPr>
          <a:xfrm>
            <a:off x="417444" y="823912"/>
            <a:ext cx="11277600" cy="5210175"/>
          </a:xfrm>
          <a:prstGeom prst="rect">
            <a:avLst/>
          </a:prstGeom>
        </p:spPr>
      </p:pic>
    </p:spTree>
    <p:extLst>
      <p:ext uri="{BB962C8B-B14F-4D97-AF65-F5344CB8AC3E}">
        <p14:creationId xmlns:p14="http://schemas.microsoft.com/office/powerpoint/2010/main" val="614313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EB75F8A9-993C-4806-9914-4A87F662E028}"/>
              </a:ext>
            </a:extLst>
          </p:cNvPr>
          <p:cNvSpPr>
            <a:spLocks noGrp="1"/>
          </p:cNvSpPr>
          <p:nvPr>
            <p:ph type="body" idx="1"/>
          </p:nvPr>
        </p:nvSpPr>
        <p:spPr>
          <a:xfrm>
            <a:off x="1024350" y="2159773"/>
            <a:ext cx="11167650" cy="596491"/>
          </a:xfrm>
        </p:spPr>
        <p:txBody>
          <a:bodyPr>
            <a:normAutofit/>
          </a:bodyPr>
          <a:lstStyle/>
          <a:p>
            <a:r>
              <a:rPr lang="en-US" sz="3200" dirty="0">
                <a:solidFill>
                  <a:schemeClr val="tx1">
                    <a:lumMod val="75000"/>
                    <a:lumOff val="25000"/>
                  </a:schemeClr>
                </a:solidFill>
                <a:latin typeface="Palatino Linotype" panose="02040502050505030304" pitchFamily="18" charset="0"/>
              </a:rPr>
              <a:t>1. The Big Picture</a:t>
            </a:r>
          </a:p>
        </p:txBody>
      </p:sp>
      <p:sp>
        <p:nvSpPr>
          <p:cNvPr id="6" name="Content Placeholder 4">
            <a:extLst>
              <a:ext uri="{FF2B5EF4-FFF2-40B4-BE49-F238E27FC236}">
                <a16:creationId xmlns:a16="http://schemas.microsoft.com/office/drawing/2014/main" id="{385EC8A9-EA03-45D6-BCFB-8D8D3029113C}"/>
              </a:ext>
            </a:extLst>
          </p:cNvPr>
          <p:cNvSpPr txBox="1">
            <a:spLocks/>
          </p:cNvSpPr>
          <p:nvPr/>
        </p:nvSpPr>
        <p:spPr>
          <a:xfrm>
            <a:off x="1024350" y="966251"/>
            <a:ext cx="11360150" cy="826274"/>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sz="4800" dirty="0">
                <a:solidFill>
                  <a:schemeClr val="accent1">
                    <a:lumMod val="50000"/>
                  </a:schemeClr>
                </a:solidFill>
                <a:latin typeface="Palatino Linotype" panose="02040502050505030304" pitchFamily="18" charset="0"/>
              </a:rPr>
              <a:t>Lesson Overview</a:t>
            </a:r>
          </a:p>
        </p:txBody>
      </p:sp>
      <p:sp>
        <p:nvSpPr>
          <p:cNvPr id="8" name="Text Placeholder 3">
            <a:extLst>
              <a:ext uri="{FF2B5EF4-FFF2-40B4-BE49-F238E27FC236}">
                <a16:creationId xmlns:a16="http://schemas.microsoft.com/office/drawing/2014/main" id="{801D5722-5083-4958-A1F5-DC00427023C9}"/>
              </a:ext>
            </a:extLst>
          </p:cNvPr>
          <p:cNvSpPr txBox="1">
            <a:spLocks/>
          </p:cNvSpPr>
          <p:nvPr/>
        </p:nvSpPr>
        <p:spPr>
          <a:xfrm>
            <a:off x="1019996" y="2921516"/>
            <a:ext cx="11167650" cy="59649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sz="3200" dirty="0">
                <a:solidFill>
                  <a:schemeClr val="tx1">
                    <a:lumMod val="75000"/>
                    <a:lumOff val="25000"/>
                  </a:schemeClr>
                </a:solidFill>
                <a:latin typeface="Palatino Linotype" panose="02040502050505030304" pitchFamily="18" charset="0"/>
              </a:rPr>
              <a:t>2. The Loss Function</a:t>
            </a:r>
          </a:p>
        </p:txBody>
      </p:sp>
      <p:sp>
        <p:nvSpPr>
          <p:cNvPr id="9" name="Text Placeholder 3">
            <a:extLst>
              <a:ext uri="{FF2B5EF4-FFF2-40B4-BE49-F238E27FC236}">
                <a16:creationId xmlns:a16="http://schemas.microsoft.com/office/drawing/2014/main" id="{0F60F083-2989-435A-A4B3-B539F03DD982}"/>
              </a:ext>
            </a:extLst>
          </p:cNvPr>
          <p:cNvSpPr txBox="1">
            <a:spLocks/>
          </p:cNvSpPr>
          <p:nvPr/>
        </p:nvSpPr>
        <p:spPr>
          <a:xfrm>
            <a:off x="1019995" y="3683259"/>
            <a:ext cx="11167649" cy="59649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sz="3200" dirty="0">
                <a:solidFill>
                  <a:schemeClr val="tx1">
                    <a:lumMod val="75000"/>
                    <a:lumOff val="25000"/>
                  </a:schemeClr>
                </a:solidFill>
                <a:latin typeface="Palatino Linotype" panose="02040502050505030304" pitchFamily="18" charset="0"/>
              </a:rPr>
              <a:t>3. A Race to the Bottom</a:t>
            </a:r>
          </a:p>
        </p:txBody>
      </p:sp>
      <p:sp>
        <p:nvSpPr>
          <p:cNvPr id="11" name="Text Placeholder 3">
            <a:extLst>
              <a:ext uri="{FF2B5EF4-FFF2-40B4-BE49-F238E27FC236}">
                <a16:creationId xmlns:a16="http://schemas.microsoft.com/office/drawing/2014/main" id="{B4241E03-233F-44C1-9097-A7E3C13353EC}"/>
              </a:ext>
            </a:extLst>
          </p:cNvPr>
          <p:cNvSpPr txBox="1">
            <a:spLocks/>
          </p:cNvSpPr>
          <p:nvPr/>
        </p:nvSpPr>
        <p:spPr>
          <a:xfrm>
            <a:off x="1019996" y="4445002"/>
            <a:ext cx="11167648" cy="59649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sz="3200" dirty="0">
                <a:solidFill>
                  <a:schemeClr val="tx1">
                    <a:lumMod val="75000"/>
                    <a:lumOff val="25000"/>
                  </a:schemeClr>
                </a:solidFill>
                <a:latin typeface="Palatino Linotype" panose="02040502050505030304" pitchFamily="18" charset="0"/>
              </a:rPr>
              <a:t>4. Optimizers</a:t>
            </a:r>
          </a:p>
        </p:txBody>
      </p:sp>
    </p:spTree>
    <p:extLst>
      <p:ext uri="{BB962C8B-B14F-4D97-AF65-F5344CB8AC3E}">
        <p14:creationId xmlns:p14="http://schemas.microsoft.com/office/powerpoint/2010/main" val="2252685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1000"/>
                                        <p:tgtEl>
                                          <p:spTgt spid="8"/>
                                        </p:tgtEl>
                                      </p:cBhvr>
                                    </p:animEffect>
                                    <p:anim calcmode="lin" valueType="num">
                                      <p:cBhvr>
                                        <p:cTn id="15" dur="1000" fill="hold"/>
                                        <p:tgtEl>
                                          <p:spTgt spid="8"/>
                                        </p:tgtEl>
                                        <p:attrNameLst>
                                          <p:attrName>ppt_x</p:attrName>
                                        </p:attrNameLst>
                                      </p:cBhvr>
                                      <p:tavLst>
                                        <p:tav tm="0">
                                          <p:val>
                                            <p:strVal val="#ppt_x"/>
                                          </p:val>
                                        </p:tav>
                                        <p:tav tm="100000">
                                          <p:val>
                                            <p:strVal val="#ppt_x"/>
                                          </p:val>
                                        </p:tav>
                                      </p:tavLst>
                                    </p:anim>
                                    <p:anim calcmode="lin" valueType="num">
                                      <p:cBhvr>
                                        <p:cTn id="16"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1000"/>
                                        <p:tgtEl>
                                          <p:spTgt spid="9"/>
                                        </p:tgtEl>
                                      </p:cBhvr>
                                    </p:animEffect>
                                    <p:anim calcmode="lin" valueType="num">
                                      <p:cBhvr>
                                        <p:cTn id="22" dur="1000" fill="hold"/>
                                        <p:tgtEl>
                                          <p:spTgt spid="9"/>
                                        </p:tgtEl>
                                        <p:attrNameLst>
                                          <p:attrName>ppt_x</p:attrName>
                                        </p:attrNameLst>
                                      </p:cBhvr>
                                      <p:tavLst>
                                        <p:tav tm="0">
                                          <p:val>
                                            <p:strVal val="#ppt_x"/>
                                          </p:val>
                                        </p:tav>
                                        <p:tav tm="100000">
                                          <p:val>
                                            <p:strVal val="#ppt_x"/>
                                          </p:val>
                                        </p:tav>
                                      </p:tavLst>
                                    </p:anim>
                                    <p:anim calcmode="lin" valueType="num">
                                      <p:cBhvr>
                                        <p:cTn id="23"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1000"/>
                                        <p:tgtEl>
                                          <p:spTgt spid="11"/>
                                        </p:tgtEl>
                                      </p:cBhvr>
                                    </p:animEffect>
                                    <p:anim calcmode="lin" valueType="num">
                                      <p:cBhvr>
                                        <p:cTn id="29" dur="1000" fill="hold"/>
                                        <p:tgtEl>
                                          <p:spTgt spid="11"/>
                                        </p:tgtEl>
                                        <p:attrNameLst>
                                          <p:attrName>ppt_x</p:attrName>
                                        </p:attrNameLst>
                                      </p:cBhvr>
                                      <p:tavLst>
                                        <p:tav tm="0">
                                          <p:val>
                                            <p:strVal val="#ppt_x"/>
                                          </p:val>
                                        </p:tav>
                                        <p:tav tm="100000">
                                          <p:val>
                                            <p:strVal val="#ppt_x"/>
                                          </p:val>
                                        </p:tav>
                                      </p:tavLst>
                                    </p:anim>
                                    <p:anim calcmode="lin" valueType="num">
                                      <p:cBhvr>
                                        <p:cTn id="30"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8" grpId="0"/>
      <p:bldP spid="9" grpId="0"/>
      <p:bldP spid="11"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ACEF4537-ADD6-311B-BCC8-225936FF8D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7401868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79E553D-87CC-498F-A6F4-BE873941F430}"/>
              </a:ext>
            </a:extLst>
          </p:cNvPr>
          <p:cNvPicPr>
            <a:picLocks noChangeAspect="1"/>
          </p:cNvPicPr>
          <p:nvPr/>
        </p:nvPicPr>
        <p:blipFill>
          <a:blip r:embed="rId3"/>
          <a:stretch>
            <a:fillRect/>
          </a:stretch>
        </p:blipFill>
        <p:spPr>
          <a:xfrm>
            <a:off x="2012051" y="1892620"/>
            <a:ext cx="8167897" cy="3072760"/>
          </a:xfrm>
          <a:prstGeom prst="rect">
            <a:avLst/>
          </a:prstGeom>
          <a:ln>
            <a:noFill/>
          </a:ln>
          <a:effectLst>
            <a:outerShdw blurRad="292100" dist="139700" dir="2700000" algn="tl" rotWithShape="0">
              <a:srgbClr val="333333">
                <a:alpha val="65000"/>
              </a:srgbClr>
            </a:outerShdw>
          </a:effectLst>
        </p:spPr>
      </p:pic>
      <p:sp>
        <p:nvSpPr>
          <p:cNvPr id="4" name="TextBox 3">
            <a:extLst>
              <a:ext uri="{FF2B5EF4-FFF2-40B4-BE49-F238E27FC236}">
                <a16:creationId xmlns:a16="http://schemas.microsoft.com/office/drawing/2014/main" id="{5A97D8DA-1FC8-4770-8EEA-E4947515185A}"/>
              </a:ext>
            </a:extLst>
          </p:cNvPr>
          <p:cNvSpPr txBox="1"/>
          <p:nvPr/>
        </p:nvSpPr>
        <p:spPr>
          <a:xfrm>
            <a:off x="0" y="6550223"/>
            <a:ext cx="12192000" cy="307777"/>
          </a:xfrm>
          <a:prstGeom prst="rect">
            <a:avLst/>
          </a:prstGeom>
          <a:noFill/>
        </p:spPr>
        <p:txBody>
          <a:bodyPr wrap="square" rtlCol="0">
            <a:spAutoFit/>
          </a:bodyPr>
          <a:lstStyle/>
          <a:p>
            <a:r>
              <a:rPr lang="en-US" sz="1400" dirty="0">
                <a:solidFill>
                  <a:schemeClr val="tx1">
                    <a:lumMod val="65000"/>
                    <a:lumOff val="35000"/>
                  </a:schemeClr>
                </a:solidFill>
                <a:latin typeface="+mj-lt"/>
                <a:ea typeface="Verdana" panose="020B0604030504040204" pitchFamily="34" charset="0"/>
              </a:rPr>
              <a:t>Source: </a:t>
            </a:r>
            <a:r>
              <a:rPr lang="en-US" sz="1400" dirty="0">
                <a:solidFill>
                  <a:schemeClr val="tx1">
                    <a:lumMod val="65000"/>
                    <a:lumOff val="35000"/>
                  </a:schemeClr>
                </a:solidFill>
                <a:latin typeface="+mj-lt"/>
              </a:rPr>
              <a:t>https://medium.com/swlh/introduction-to-deep-learning-using-keras-and-tensorflow-part2-284746ab4442</a:t>
            </a:r>
          </a:p>
        </p:txBody>
      </p:sp>
    </p:spTree>
    <p:extLst>
      <p:ext uri="{BB962C8B-B14F-4D97-AF65-F5344CB8AC3E}">
        <p14:creationId xmlns:p14="http://schemas.microsoft.com/office/powerpoint/2010/main" val="3930004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7C82B2FA-DB39-467C-9DC1-245874DCBCF1}"/>
              </a:ext>
            </a:extLst>
          </p:cNvPr>
          <p:cNvSpPr>
            <a:spLocks noGrp="1"/>
          </p:cNvSpPr>
          <p:nvPr>
            <p:ph idx="1"/>
          </p:nvPr>
        </p:nvSpPr>
        <p:spPr>
          <a:xfrm>
            <a:off x="812801" y="1386840"/>
            <a:ext cx="10540999" cy="4790124"/>
          </a:xfrm>
        </p:spPr>
        <p:txBody>
          <a:bodyPr>
            <a:normAutofit fontScale="92500" lnSpcReduction="20000"/>
          </a:bodyPr>
          <a:lstStyle/>
          <a:p>
            <a:pPr marL="0" indent="0">
              <a:buNone/>
            </a:pPr>
            <a:endParaRPr lang="en-US" sz="3200" dirty="0">
              <a:latin typeface="Palatino Linotype" panose="02040502050505030304" pitchFamily="18" charset="0"/>
            </a:endParaRPr>
          </a:p>
          <a:p>
            <a:pPr>
              <a:buFont typeface="Wingdings" panose="05000000000000000000" pitchFamily="2" charset="2"/>
              <a:buChar char="Ø"/>
            </a:pPr>
            <a:r>
              <a:rPr lang="en-US" sz="3200" dirty="0">
                <a:solidFill>
                  <a:schemeClr val="tx1">
                    <a:lumMod val="75000"/>
                    <a:lumOff val="25000"/>
                  </a:schemeClr>
                </a:solidFill>
                <a:latin typeface="Palatino Linotype" panose="02040502050505030304" pitchFamily="18" charset="0"/>
              </a:rPr>
              <a:t> Error (Loss) Function</a:t>
            </a:r>
          </a:p>
          <a:p>
            <a:pPr marL="0" indent="0">
              <a:buNone/>
            </a:pPr>
            <a:endParaRPr lang="en-US" sz="3200" dirty="0">
              <a:solidFill>
                <a:schemeClr val="tx1">
                  <a:lumMod val="75000"/>
                  <a:lumOff val="25000"/>
                </a:schemeClr>
              </a:solidFill>
              <a:latin typeface="Palatino Linotype" panose="02040502050505030304" pitchFamily="18" charset="0"/>
            </a:endParaRPr>
          </a:p>
          <a:p>
            <a:pPr>
              <a:buFont typeface="Wingdings" panose="05000000000000000000" pitchFamily="2" charset="2"/>
              <a:buChar char="Ø"/>
            </a:pPr>
            <a:r>
              <a:rPr lang="en-US" sz="3200" dirty="0">
                <a:solidFill>
                  <a:schemeClr val="tx1">
                    <a:lumMod val="75000"/>
                    <a:lumOff val="25000"/>
                  </a:schemeClr>
                </a:solidFill>
                <a:latin typeface="Palatino Linotype" panose="02040502050505030304" pitchFamily="18" charset="0"/>
              </a:rPr>
              <a:t> Gradient Descent &amp; Partial Derivatives</a:t>
            </a:r>
          </a:p>
          <a:p>
            <a:pPr marL="0" indent="0">
              <a:buNone/>
            </a:pPr>
            <a:r>
              <a:rPr lang="en-US" sz="3200" dirty="0">
                <a:solidFill>
                  <a:schemeClr val="tx1">
                    <a:lumMod val="75000"/>
                    <a:lumOff val="25000"/>
                  </a:schemeClr>
                </a:solidFill>
                <a:latin typeface="Palatino Linotype" panose="02040502050505030304" pitchFamily="18" charset="0"/>
              </a:rPr>
              <a:t> </a:t>
            </a:r>
          </a:p>
          <a:p>
            <a:pPr>
              <a:buFont typeface="Wingdings" panose="05000000000000000000" pitchFamily="2" charset="2"/>
              <a:buChar char="Ø"/>
            </a:pPr>
            <a:r>
              <a:rPr lang="en-US" sz="3200" dirty="0">
                <a:solidFill>
                  <a:schemeClr val="tx1">
                    <a:lumMod val="75000"/>
                    <a:lumOff val="25000"/>
                  </a:schemeClr>
                </a:solidFill>
                <a:latin typeface="Palatino Linotype" panose="02040502050505030304" pitchFamily="18" charset="0"/>
              </a:rPr>
              <a:t> Complex Gradients</a:t>
            </a:r>
          </a:p>
          <a:p>
            <a:pPr marL="0" indent="0">
              <a:buNone/>
            </a:pPr>
            <a:endParaRPr lang="en-US" sz="3200" dirty="0">
              <a:solidFill>
                <a:schemeClr val="tx1">
                  <a:lumMod val="75000"/>
                  <a:lumOff val="25000"/>
                </a:schemeClr>
              </a:solidFill>
              <a:latin typeface="Palatino Linotype" panose="02040502050505030304" pitchFamily="18" charset="0"/>
            </a:endParaRPr>
          </a:p>
          <a:p>
            <a:pPr>
              <a:buFont typeface="Wingdings" panose="05000000000000000000" pitchFamily="2" charset="2"/>
              <a:buChar char="Ø"/>
            </a:pPr>
            <a:r>
              <a:rPr lang="en-US" sz="3200" dirty="0">
                <a:solidFill>
                  <a:schemeClr val="tx1">
                    <a:lumMod val="75000"/>
                    <a:lumOff val="25000"/>
                  </a:schemeClr>
                </a:solidFill>
                <a:latin typeface="Palatino Linotype" panose="02040502050505030304" pitchFamily="18" charset="0"/>
              </a:rPr>
              <a:t> Optimizers</a:t>
            </a:r>
          </a:p>
          <a:p>
            <a:pPr marL="0" indent="0">
              <a:buNone/>
            </a:pPr>
            <a:endParaRPr lang="en-US" sz="3200" dirty="0">
              <a:solidFill>
                <a:schemeClr val="tx1">
                  <a:lumMod val="75000"/>
                  <a:lumOff val="25000"/>
                </a:schemeClr>
              </a:solidFill>
              <a:latin typeface="Palatino Linotype" panose="02040502050505030304" pitchFamily="18" charset="0"/>
            </a:endParaRPr>
          </a:p>
          <a:p>
            <a:pPr>
              <a:buFont typeface="Wingdings" panose="05000000000000000000" pitchFamily="2" charset="2"/>
              <a:buChar char="Ø"/>
            </a:pPr>
            <a:r>
              <a:rPr lang="en-US" sz="3200" dirty="0">
                <a:solidFill>
                  <a:schemeClr val="tx1">
                    <a:lumMod val="75000"/>
                    <a:lumOff val="25000"/>
                  </a:schemeClr>
                </a:solidFill>
                <a:latin typeface="Palatino Linotype" panose="02040502050505030304" pitchFamily="18" charset="0"/>
              </a:rPr>
              <a:t> Chain Rule</a:t>
            </a:r>
          </a:p>
        </p:txBody>
      </p:sp>
      <p:sp>
        <p:nvSpPr>
          <p:cNvPr id="3" name="Title 4">
            <a:extLst>
              <a:ext uri="{FF2B5EF4-FFF2-40B4-BE49-F238E27FC236}">
                <a16:creationId xmlns:a16="http://schemas.microsoft.com/office/drawing/2014/main" id="{8ADCD547-C091-45A4-9127-CC0044D81745}"/>
              </a:ext>
            </a:extLst>
          </p:cNvPr>
          <p:cNvSpPr>
            <a:spLocks noGrp="1"/>
          </p:cNvSpPr>
          <p:nvPr>
            <p:ph type="title"/>
          </p:nvPr>
        </p:nvSpPr>
        <p:spPr>
          <a:xfrm>
            <a:off x="812802" y="365126"/>
            <a:ext cx="10540998" cy="1325563"/>
          </a:xfrm>
        </p:spPr>
        <p:txBody>
          <a:bodyPr/>
          <a:lstStyle/>
          <a:p>
            <a:pPr algn="ctr"/>
            <a:r>
              <a:rPr lang="en-US" dirty="0">
                <a:solidFill>
                  <a:schemeClr val="tx1">
                    <a:lumMod val="65000"/>
                    <a:lumOff val="35000"/>
                  </a:schemeClr>
                </a:solidFill>
                <a:latin typeface="Palatino Linotype" panose="02040502050505030304" pitchFamily="18" charset="0"/>
              </a:rPr>
              <a:t>Summary</a:t>
            </a:r>
          </a:p>
        </p:txBody>
      </p:sp>
    </p:spTree>
    <p:extLst>
      <p:ext uri="{BB962C8B-B14F-4D97-AF65-F5344CB8AC3E}">
        <p14:creationId xmlns:p14="http://schemas.microsoft.com/office/powerpoint/2010/main" val="13975342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C8D12608-18B4-4935-A051-D1A1193F0AD7}"/>
              </a:ext>
            </a:extLst>
          </p:cNvPr>
          <p:cNvSpPr txBox="1">
            <a:spLocks/>
          </p:cNvSpPr>
          <p:nvPr/>
        </p:nvSpPr>
        <p:spPr>
          <a:xfrm>
            <a:off x="0" y="2870859"/>
            <a:ext cx="12192000" cy="1116281"/>
          </a:xfrm>
          <a:prstGeom prst="rect">
            <a:avLst/>
          </a:prstGeom>
          <a:noFill/>
        </p:spPr>
        <p:txBody>
          <a:bodyPr vert="horz" lIns="91440" tIns="45720" rIns="91440" bIns="45720" rtlCol="0" anchor="b">
            <a:no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ctr"/>
            <a:br>
              <a:rPr lang="en-US" sz="3600" dirty="0">
                <a:solidFill>
                  <a:schemeClr val="tx1">
                    <a:lumMod val="65000"/>
                    <a:lumOff val="35000"/>
                  </a:schemeClr>
                </a:solidFill>
                <a:latin typeface="Palatino Linotype" panose="02040502050505030304" pitchFamily="18" charset="0"/>
              </a:rPr>
            </a:br>
            <a:br>
              <a:rPr lang="en-US" sz="3600" dirty="0">
                <a:solidFill>
                  <a:schemeClr val="tx1">
                    <a:lumMod val="65000"/>
                    <a:lumOff val="35000"/>
                  </a:schemeClr>
                </a:solidFill>
                <a:latin typeface="Palatino Linotype" panose="02040502050505030304" pitchFamily="18" charset="0"/>
              </a:rPr>
            </a:br>
            <a:br>
              <a:rPr lang="en-US" sz="3600" dirty="0">
                <a:solidFill>
                  <a:schemeClr val="tx1">
                    <a:lumMod val="65000"/>
                    <a:lumOff val="35000"/>
                  </a:schemeClr>
                </a:solidFill>
                <a:latin typeface="Palatino Linotype" panose="02040502050505030304" pitchFamily="18" charset="0"/>
              </a:rPr>
            </a:br>
            <a:br>
              <a:rPr lang="en-US" sz="3600" dirty="0">
                <a:solidFill>
                  <a:schemeClr val="tx1">
                    <a:lumMod val="65000"/>
                    <a:lumOff val="35000"/>
                  </a:schemeClr>
                </a:solidFill>
                <a:latin typeface="Palatino Linotype" panose="02040502050505030304" pitchFamily="18" charset="0"/>
              </a:rPr>
            </a:br>
            <a:br>
              <a:rPr lang="en-US" sz="3600" dirty="0">
                <a:solidFill>
                  <a:schemeClr val="tx1">
                    <a:lumMod val="65000"/>
                    <a:lumOff val="35000"/>
                  </a:schemeClr>
                </a:solidFill>
                <a:latin typeface="Palatino Linotype" panose="02040502050505030304" pitchFamily="18" charset="0"/>
              </a:rPr>
            </a:br>
            <a:r>
              <a:rPr lang="en-US" sz="3600" dirty="0">
                <a:solidFill>
                  <a:schemeClr val="tx1">
                    <a:lumMod val="65000"/>
                    <a:lumOff val="35000"/>
                  </a:schemeClr>
                </a:solidFill>
                <a:latin typeface="Palatino Linotype" panose="02040502050505030304" pitchFamily="18" charset="0"/>
              </a:rPr>
              <a:t>(</a:t>
            </a:r>
            <a:r>
              <a:rPr lang="en-US" sz="3600" b="0" i="0" dirty="0">
                <a:solidFill>
                  <a:schemeClr val="tx1">
                    <a:lumMod val="65000"/>
                    <a:lumOff val="35000"/>
                  </a:schemeClr>
                </a:solidFill>
                <a:effectLst/>
                <a:latin typeface="Palatino Linotype" panose="02040502050505030304" pitchFamily="18" charset="0"/>
              </a:rPr>
              <a:t>MNIST Exercise</a:t>
            </a:r>
            <a:r>
              <a:rPr lang="en-US" sz="3600" dirty="0">
                <a:solidFill>
                  <a:schemeClr val="tx1">
                    <a:lumMod val="65000"/>
                    <a:lumOff val="35000"/>
                  </a:schemeClr>
                </a:solidFill>
                <a:latin typeface="Palatino Linotype" panose="02040502050505030304" pitchFamily="18" charset="0"/>
              </a:rPr>
              <a:t>)</a:t>
            </a:r>
          </a:p>
          <a:p>
            <a:pPr algn="ctr"/>
            <a:r>
              <a:rPr lang="en-US" sz="3200" dirty="0">
                <a:solidFill>
                  <a:schemeClr val="tx1">
                    <a:lumMod val="65000"/>
                    <a:lumOff val="35000"/>
                  </a:schemeClr>
                </a:solidFill>
                <a:latin typeface="Palatino Linotype" panose="02040502050505030304" pitchFamily="18" charset="0"/>
              </a:rPr>
              <a:t>03.2_mnist_classifier.ipynb</a:t>
            </a:r>
            <a:endParaRPr lang="en-US" sz="3200" dirty="0">
              <a:solidFill>
                <a:schemeClr val="tx1">
                  <a:lumMod val="65000"/>
                  <a:lumOff val="35000"/>
                </a:schemeClr>
              </a:solidFill>
              <a:latin typeface="Palatino Linotype" panose="02040502050505030304" pitchFamily="18" charset="0"/>
              <a:cs typeface="Segoe UI Light" panose="020B0502040204020203" pitchFamily="34" charset="0"/>
            </a:endParaRPr>
          </a:p>
        </p:txBody>
      </p:sp>
      <p:pic>
        <p:nvPicPr>
          <p:cNvPr id="7" name="Picture 6">
            <a:extLst>
              <a:ext uri="{FF2B5EF4-FFF2-40B4-BE49-F238E27FC236}">
                <a16:creationId xmlns:a16="http://schemas.microsoft.com/office/drawing/2014/main" id="{CDE9D7F6-6B5E-4541-8477-ADDF44837AC1}"/>
              </a:ext>
            </a:extLst>
          </p:cNvPr>
          <p:cNvPicPr>
            <a:picLocks noChangeAspect="1"/>
          </p:cNvPicPr>
          <p:nvPr/>
        </p:nvPicPr>
        <p:blipFill>
          <a:blip r:embed="rId3"/>
          <a:stretch>
            <a:fillRect/>
          </a:stretch>
        </p:blipFill>
        <p:spPr>
          <a:xfrm>
            <a:off x="0" y="365760"/>
            <a:ext cx="3233668" cy="805144"/>
          </a:xfrm>
          <a:prstGeom prst="rect">
            <a:avLst/>
          </a:prstGeom>
        </p:spPr>
      </p:pic>
    </p:spTree>
    <p:extLst>
      <p:ext uri="{BB962C8B-B14F-4D97-AF65-F5344CB8AC3E}">
        <p14:creationId xmlns:p14="http://schemas.microsoft.com/office/powerpoint/2010/main" val="994788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28530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04A5DD7-2E6D-4CBD-9173-DEB9AAF57B35}"/>
              </a:ext>
            </a:extLst>
          </p:cNvPr>
          <p:cNvPicPr>
            <a:picLocks noChangeAspect="1"/>
          </p:cNvPicPr>
          <p:nvPr/>
        </p:nvPicPr>
        <p:blipFill>
          <a:blip r:embed="rId3"/>
          <a:stretch>
            <a:fillRect/>
          </a:stretch>
        </p:blipFill>
        <p:spPr>
          <a:xfrm>
            <a:off x="2035898" y="1094441"/>
            <a:ext cx="8120203" cy="4669117"/>
          </a:xfrm>
          <a:prstGeom prst="rect">
            <a:avLst/>
          </a:prstGeom>
        </p:spPr>
      </p:pic>
    </p:spTree>
    <p:extLst>
      <p:ext uri="{BB962C8B-B14F-4D97-AF65-F5344CB8AC3E}">
        <p14:creationId xmlns:p14="http://schemas.microsoft.com/office/powerpoint/2010/main" val="253694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41F357F2-B52E-488D-B6C4-6C89B613C085}"/>
              </a:ext>
            </a:extLst>
          </p:cNvPr>
          <p:cNvPicPr>
            <a:picLocks noChangeAspect="1"/>
          </p:cNvPicPr>
          <p:nvPr/>
        </p:nvPicPr>
        <p:blipFill>
          <a:blip r:embed="rId3"/>
          <a:stretch>
            <a:fillRect/>
          </a:stretch>
        </p:blipFill>
        <p:spPr>
          <a:xfrm>
            <a:off x="427985" y="3181352"/>
            <a:ext cx="1931640" cy="1441523"/>
          </a:xfrm>
          <a:prstGeom prst="rect">
            <a:avLst/>
          </a:prstGeom>
        </p:spPr>
      </p:pic>
      <p:sp>
        <p:nvSpPr>
          <p:cNvPr id="5" name="TextBox 4">
            <a:extLst>
              <a:ext uri="{FF2B5EF4-FFF2-40B4-BE49-F238E27FC236}">
                <a16:creationId xmlns:a16="http://schemas.microsoft.com/office/drawing/2014/main" id="{86AFA5E5-2C43-44A4-95DB-2A0A6476895C}"/>
              </a:ext>
            </a:extLst>
          </p:cNvPr>
          <p:cNvSpPr txBox="1"/>
          <p:nvPr/>
        </p:nvSpPr>
        <p:spPr>
          <a:xfrm>
            <a:off x="0" y="6550223"/>
            <a:ext cx="12192000" cy="307777"/>
          </a:xfrm>
          <a:prstGeom prst="rect">
            <a:avLst/>
          </a:prstGeom>
          <a:noFill/>
        </p:spPr>
        <p:txBody>
          <a:bodyPr wrap="square" rtlCol="0">
            <a:spAutoFit/>
          </a:bodyPr>
          <a:lstStyle/>
          <a:p>
            <a:r>
              <a:rPr lang="en-US" sz="1400" dirty="0">
                <a:solidFill>
                  <a:schemeClr val="tx1">
                    <a:lumMod val="65000"/>
                    <a:lumOff val="35000"/>
                  </a:schemeClr>
                </a:solidFill>
                <a:latin typeface="+mj-lt"/>
                <a:ea typeface="Verdana" panose="020B0604030504040204" pitchFamily="34" charset="0"/>
              </a:rPr>
              <a:t>Source: Taylor, M. (2017). </a:t>
            </a:r>
            <a:r>
              <a:rPr lang="en-US" sz="1400" i="1" dirty="0">
                <a:solidFill>
                  <a:schemeClr val="tx1">
                    <a:lumMod val="65000"/>
                    <a:lumOff val="35000"/>
                  </a:schemeClr>
                </a:solidFill>
                <a:latin typeface="+mj-lt"/>
                <a:ea typeface="Verdana" panose="020B0604030504040204" pitchFamily="34" charset="0"/>
              </a:rPr>
              <a:t>Neural networks: A visual introduction for beginners</a:t>
            </a:r>
            <a:r>
              <a:rPr lang="en-US" sz="1400" dirty="0">
                <a:solidFill>
                  <a:schemeClr val="tx1">
                    <a:lumMod val="65000"/>
                    <a:lumOff val="35000"/>
                  </a:schemeClr>
                </a:solidFill>
                <a:latin typeface="+mj-lt"/>
                <a:ea typeface="Verdana" panose="020B0604030504040204" pitchFamily="34" charset="0"/>
              </a:rPr>
              <a:t>. Vancouver, Canada</a:t>
            </a:r>
            <a:r>
              <a:rPr lang="en-US" sz="1400" b="0" i="0" dirty="0">
                <a:solidFill>
                  <a:schemeClr val="tx1">
                    <a:lumMod val="65000"/>
                    <a:lumOff val="35000"/>
                  </a:schemeClr>
                </a:solidFill>
                <a:effectLst/>
                <a:latin typeface="+mj-lt"/>
                <a:ea typeface="Verdana" panose="020B0604030504040204" pitchFamily="34" charset="0"/>
              </a:rPr>
              <a:t>: Blue Windmill Media</a:t>
            </a:r>
            <a:r>
              <a:rPr lang="en-US" sz="1400" dirty="0">
                <a:solidFill>
                  <a:schemeClr val="tx1">
                    <a:lumMod val="65000"/>
                    <a:lumOff val="35000"/>
                  </a:schemeClr>
                </a:solidFill>
                <a:latin typeface="+mj-lt"/>
                <a:ea typeface="Verdana" panose="020B0604030504040204" pitchFamily="34" charset="0"/>
              </a:rPr>
              <a:t>.</a:t>
            </a:r>
          </a:p>
        </p:txBody>
      </p:sp>
      <p:pic>
        <p:nvPicPr>
          <p:cNvPr id="7" name="Picture 6">
            <a:extLst>
              <a:ext uri="{FF2B5EF4-FFF2-40B4-BE49-F238E27FC236}">
                <a16:creationId xmlns:a16="http://schemas.microsoft.com/office/drawing/2014/main" id="{40A80263-667F-4A46-90DC-4B62AC3AC0E8}"/>
              </a:ext>
            </a:extLst>
          </p:cNvPr>
          <p:cNvPicPr>
            <a:picLocks noChangeAspect="1"/>
          </p:cNvPicPr>
          <p:nvPr/>
        </p:nvPicPr>
        <p:blipFill>
          <a:blip r:embed="rId4"/>
          <a:stretch>
            <a:fillRect/>
          </a:stretch>
        </p:blipFill>
        <p:spPr>
          <a:xfrm>
            <a:off x="2359625" y="266837"/>
            <a:ext cx="8804054" cy="5829030"/>
          </a:xfrm>
          <a:prstGeom prst="rect">
            <a:avLst/>
          </a:prstGeom>
        </p:spPr>
      </p:pic>
    </p:spTree>
    <p:extLst>
      <p:ext uri="{BB962C8B-B14F-4D97-AF65-F5344CB8AC3E}">
        <p14:creationId xmlns:p14="http://schemas.microsoft.com/office/powerpoint/2010/main" val="1522564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Diagram, box and whisker chart&#10;&#10;Description automatically generated">
            <a:extLst>
              <a:ext uri="{FF2B5EF4-FFF2-40B4-BE49-F238E27FC236}">
                <a16:creationId xmlns:a16="http://schemas.microsoft.com/office/drawing/2014/main" id="{CDCBAC84-CC50-564A-8ABA-EF16191FB1E2}"/>
              </a:ext>
            </a:extLst>
          </p:cNvPr>
          <p:cNvPicPr>
            <a:picLocks noChangeAspect="1"/>
          </p:cNvPicPr>
          <p:nvPr/>
        </p:nvPicPr>
        <p:blipFill>
          <a:blip r:embed="rId3">
            <a:alphaModFix/>
          </a:blip>
          <a:stretch>
            <a:fillRect/>
          </a:stretch>
        </p:blipFill>
        <p:spPr>
          <a:xfrm>
            <a:off x="3284239" y="231768"/>
            <a:ext cx="5627950" cy="6134006"/>
          </a:xfrm>
          <a:prstGeom prst="rect">
            <a:avLst/>
          </a:prstGeom>
        </p:spPr>
      </p:pic>
      <p:sp>
        <p:nvSpPr>
          <p:cNvPr id="10" name="TextBox 9">
            <a:extLst>
              <a:ext uri="{FF2B5EF4-FFF2-40B4-BE49-F238E27FC236}">
                <a16:creationId xmlns:a16="http://schemas.microsoft.com/office/drawing/2014/main" id="{66EC2F4D-DB5A-3D4B-8201-B6F9878A2CC6}"/>
              </a:ext>
            </a:extLst>
          </p:cNvPr>
          <p:cNvSpPr txBox="1"/>
          <p:nvPr/>
        </p:nvSpPr>
        <p:spPr>
          <a:xfrm>
            <a:off x="3438618" y="2207718"/>
            <a:ext cx="835816" cy="369332"/>
          </a:xfrm>
          <a:prstGeom prst="rect">
            <a:avLst/>
          </a:prstGeom>
          <a:noFill/>
        </p:spPr>
        <p:txBody>
          <a:bodyPr wrap="square" rtlCol="0">
            <a:spAutoFit/>
          </a:bodyPr>
          <a:lstStyle/>
          <a:p>
            <a:r>
              <a:rPr lang="en-US" dirty="0"/>
              <a:t>w</a:t>
            </a:r>
            <a:r>
              <a:rPr lang="en-US" baseline="-25000" dirty="0"/>
              <a:t>gf1</a:t>
            </a:r>
          </a:p>
        </p:txBody>
      </p:sp>
      <p:sp>
        <p:nvSpPr>
          <p:cNvPr id="11" name="TextBox 10">
            <a:extLst>
              <a:ext uri="{FF2B5EF4-FFF2-40B4-BE49-F238E27FC236}">
                <a16:creationId xmlns:a16="http://schemas.microsoft.com/office/drawing/2014/main" id="{09B8F22D-05C7-C347-91AD-002C0302B7B7}"/>
              </a:ext>
            </a:extLst>
          </p:cNvPr>
          <p:cNvSpPr txBox="1"/>
          <p:nvPr/>
        </p:nvSpPr>
        <p:spPr>
          <a:xfrm>
            <a:off x="6552448" y="2100843"/>
            <a:ext cx="835816" cy="369332"/>
          </a:xfrm>
          <a:prstGeom prst="rect">
            <a:avLst/>
          </a:prstGeom>
          <a:noFill/>
        </p:spPr>
        <p:txBody>
          <a:bodyPr wrap="square" rtlCol="0">
            <a:spAutoFit/>
          </a:bodyPr>
          <a:lstStyle/>
          <a:p>
            <a:r>
              <a:rPr lang="en-US" dirty="0"/>
              <a:t>w</a:t>
            </a:r>
            <a:r>
              <a:rPr lang="en-US" baseline="-25000" dirty="0"/>
              <a:t>gf1</a:t>
            </a:r>
          </a:p>
        </p:txBody>
      </p:sp>
      <p:sp>
        <p:nvSpPr>
          <p:cNvPr id="14" name="TextBox 13">
            <a:extLst>
              <a:ext uri="{FF2B5EF4-FFF2-40B4-BE49-F238E27FC236}">
                <a16:creationId xmlns:a16="http://schemas.microsoft.com/office/drawing/2014/main" id="{572597A0-C79A-6F41-9BC6-62E2541E3DE8}"/>
              </a:ext>
            </a:extLst>
          </p:cNvPr>
          <p:cNvSpPr txBox="1"/>
          <p:nvPr/>
        </p:nvSpPr>
        <p:spPr>
          <a:xfrm>
            <a:off x="4803737" y="168897"/>
            <a:ext cx="835816" cy="369332"/>
          </a:xfrm>
          <a:prstGeom prst="rect">
            <a:avLst/>
          </a:prstGeom>
          <a:noFill/>
        </p:spPr>
        <p:txBody>
          <a:bodyPr wrap="square" rtlCol="0">
            <a:spAutoFit/>
          </a:bodyPr>
          <a:lstStyle/>
          <a:p>
            <a:r>
              <a:rPr lang="en-US" dirty="0"/>
              <a:t>w</a:t>
            </a:r>
            <a:r>
              <a:rPr lang="en-US" baseline="-25000" dirty="0"/>
              <a:t>xg2</a:t>
            </a:r>
          </a:p>
        </p:txBody>
      </p:sp>
      <p:sp>
        <p:nvSpPr>
          <p:cNvPr id="18" name="TextBox 17">
            <a:extLst>
              <a:ext uri="{FF2B5EF4-FFF2-40B4-BE49-F238E27FC236}">
                <a16:creationId xmlns:a16="http://schemas.microsoft.com/office/drawing/2014/main" id="{569594C0-B3E4-EE4B-8C36-F2C040703E36}"/>
              </a:ext>
            </a:extLst>
          </p:cNvPr>
          <p:cNvSpPr txBox="1"/>
          <p:nvPr/>
        </p:nvSpPr>
        <p:spPr>
          <a:xfrm>
            <a:off x="3862316" y="5775942"/>
            <a:ext cx="1236059" cy="369332"/>
          </a:xfrm>
          <a:prstGeom prst="rect">
            <a:avLst/>
          </a:prstGeom>
          <a:noFill/>
        </p:spPr>
        <p:txBody>
          <a:bodyPr wrap="square" rtlCol="0">
            <a:spAutoFit/>
          </a:bodyPr>
          <a:lstStyle/>
          <a:p>
            <a:r>
              <a:rPr lang="en-US" dirty="0"/>
              <a:t>Total Error</a:t>
            </a:r>
            <a:endParaRPr lang="en-US" baseline="-25000" dirty="0"/>
          </a:p>
        </p:txBody>
      </p:sp>
      <p:sp>
        <p:nvSpPr>
          <p:cNvPr id="12" name="!!x3">
            <a:extLst>
              <a:ext uri="{FF2B5EF4-FFF2-40B4-BE49-F238E27FC236}">
                <a16:creationId xmlns:a16="http://schemas.microsoft.com/office/drawing/2014/main" id="{CF113F07-0B27-3949-BDFB-EA8E40922A7E}"/>
              </a:ext>
            </a:extLst>
          </p:cNvPr>
          <p:cNvSpPr/>
          <p:nvPr/>
        </p:nvSpPr>
        <p:spPr>
          <a:xfrm>
            <a:off x="5334577" y="1839345"/>
            <a:ext cx="481914" cy="481914"/>
          </a:xfrm>
          <a:prstGeom prst="mathMultiply">
            <a:avLst/>
          </a:prstGeom>
          <a:solidFill>
            <a:srgbClr val="C00000"/>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n w="0"/>
                <a:solidFill>
                  <a:sysClr val="windowText" lastClr="000000"/>
                </a:solidFill>
                <a:effectLst>
                  <a:outerShdw blurRad="38100" dist="19050" dir="2700000" algn="tl" rotWithShape="0">
                    <a:schemeClr val="dk1">
                      <a:alpha val="40000"/>
                    </a:schemeClr>
                  </a:outerShdw>
                </a:effectLst>
              </a:rPr>
              <a:t>   </a:t>
            </a:r>
          </a:p>
        </p:txBody>
      </p:sp>
      <p:cxnSp>
        <p:nvCxnSpPr>
          <p:cNvPr id="16" name="!!topdotted">
            <a:extLst>
              <a:ext uri="{FF2B5EF4-FFF2-40B4-BE49-F238E27FC236}">
                <a16:creationId xmlns:a16="http://schemas.microsoft.com/office/drawing/2014/main" id="{2715AE7A-4320-0D4B-9486-8ED4A86A605F}"/>
              </a:ext>
            </a:extLst>
          </p:cNvPr>
          <p:cNvCxnSpPr/>
          <p:nvPr/>
        </p:nvCxnSpPr>
        <p:spPr>
          <a:xfrm flipV="1">
            <a:off x="5575534" y="1454527"/>
            <a:ext cx="0" cy="566928"/>
          </a:xfrm>
          <a:prstGeom prst="line">
            <a:avLst/>
          </a:prstGeom>
          <a:ln w="9525" cap="flat" cmpd="sng" algn="ctr">
            <a:solidFill>
              <a:srgbClr val="C0000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7" name="!!topline">
            <a:extLst>
              <a:ext uri="{FF2B5EF4-FFF2-40B4-BE49-F238E27FC236}">
                <a16:creationId xmlns:a16="http://schemas.microsoft.com/office/drawing/2014/main" id="{57D89490-CD53-4A4D-BF38-9CAC027EC26A}"/>
              </a:ext>
            </a:extLst>
          </p:cNvPr>
          <p:cNvSpPr/>
          <p:nvPr/>
        </p:nvSpPr>
        <p:spPr>
          <a:xfrm rot="18986712">
            <a:off x="4833366" y="1390213"/>
            <a:ext cx="1484334"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Connector ">
            <a:extLst>
              <a:ext uri="{FF2B5EF4-FFF2-40B4-BE49-F238E27FC236}">
                <a16:creationId xmlns:a16="http://schemas.microsoft.com/office/drawing/2014/main" id="{AA74A90B-F189-5D45-B383-73CFB42AB746}"/>
              </a:ext>
            </a:extLst>
          </p:cNvPr>
          <p:cNvCxnSpPr>
            <a:cxnSpLocks/>
          </p:cNvCxnSpPr>
          <p:nvPr/>
        </p:nvCxnSpPr>
        <p:spPr>
          <a:xfrm flipV="1">
            <a:off x="5268709" y="2825646"/>
            <a:ext cx="0" cy="2839144"/>
          </a:xfrm>
          <a:prstGeom prst="line">
            <a:avLst/>
          </a:prstGeom>
          <a:ln w="9525" cap="flat" cmpd="sng" algn="ctr">
            <a:solidFill>
              <a:srgbClr val="C0000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0" name="!!x2">
            <a:extLst>
              <a:ext uri="{FF2B5EF4-FFF2-40B4-BE49-F238E27FC236}">
                <a16:creationId xmlns:a16="http://schemas.microsoft.com/office/drawing/2014/main" id="{75F043DB-BA1C-3746-9B58-E521860427C2}"/>
              </a:ext>
            </a:extLst>
          </p:cNvPr>
          <p:cNvSpPr/>
          <p:nvPr/>
        </p:nvSpPr>
        <p:spPr>
          <a:xfrm>
            <a:off x="5027752" y="5478694"/>
            <a:ext cx="481914" cy="481914"/>
          </a:xfrm>
          <a:prstGeom prst="mathMultiply">
            <a:avLst/>
          </a:prstGeom>
          <a:solidFill>
            <a:srgbClr val="C00000"/>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n w="0"/>
                <a:solidFill>
                  <a:sysClr val="windowText" lastClr="000000"/>
                </a:solidFill>
                <a:effectLst>
                  <a:outerShdw blurRad="38100" dist="19050" dir="2700000" algn="tl" rotWithShape="0">
                    <a:schemeClr val="dk1">
                      <a:alpha val="40000"/>
                    </a:schemeClr>
                  </a:outerShdw>
                </a:effectLst>
              </a:rPr>
              <a:t>   </a:t>
            </a:r>
          </a:p>
        </p:txBody>
      </p:sp>
      <p:sp>
        <p:nvSpPr>
          <p:cNvPr id="21" name="!!x1">
            <a:extLst>
              <a:ext uri="{FF2B5EF4-FFF2-40B4-BE49-F238E27FC236}">
                <a16:creationId xmlns:a16="http://schemas.microsoft.com/office/drawing/2014/main" id="{B57AE14B-8290-0045-AE65-161B973EA14D}"/>
              </a:ext>
            </a:extLst>
          </p:cNvPr>
          <p:cNvSpPr/>
          <p:nvPr/>
        </p:nvSpPr>
        <p:spPr>
          <a:xfrm>
            <a:off x="5035248" y="2572357"/>
            <a:ext cx="481914" cy="481914"/>
          </a:xfrm>
          <a:prstGeom prst="mathMultiply">
            <a:avLst/>
          </a:prstGeom>
          <a:solidFill>
            <a:srgbClr val="C00000"/>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n w="0"/>
                <a:solidFill>
                  <a:sysClr val="windowText" lastClr="000000"/>
                </a:solidFill>
                <a:effectLst>
                  <a:outerShdw blurRad="38100" dist="19050" dir="2700000" algn="tl" rotWithShape="0">
                    <a:schemeClr val="dk1">
                      <a:alpha val="40000"/>
                    </a:schemeClr>
                  </a:outerShdw>
                </a:effectLst>
              </a:rPr>
              <a:t>   </a:t>
            </a:r>
          </a:p>
        </p:txBody>
      </p:sp>
      <p:cxnSp>
        <p:nvCxnSpPr>
          <p:cNvPr id="4" name="Straight Arrow Connector 3">
            <a:extLst>
              <a:ext uri="{FF2B5EF4-FFF2-40B4-BE49-F238E27FC236}">
                <a16:creationId xmlns:a16="http://schemas.microsoft.com/office/drawing/2014/main" id="{338A7FCE-5558-4E48-B607-0A6E0E29C22F}"/>
              </a:ext>
            </a:extLst>
          </p:cNvPr>
          <p:cNvCxnSpPr>
            <a:cxnSpLocks/>
          </p:cNvCxnSpPr>
          <p:nvPr/>
        </p:nvCxnSpPr>
        <p:spPr>
          <a:xfrm flipH="1">
            <a:off x="5474041" y="2273759"/>
            <a:ext cx="65868" cy="338814"/>
          </a:xfrm>
          <a:prstGeom prst="straightConnector1">
            <a:avLst/>
          </a:prstGeom>
          <a:ln w="38100">
            <a:solidFill>
              <a:srgbClr val="7030A0"/>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004353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Diagram, box and whisker chart&#10;&#10;Description automatically generated">
            <a:extLst>
              <a:ext uri="{FF2B5EF4-FFF2-40B4-BE49-F238E27FC236}">
                <a16:creationId xmlns:a16="http://schemas.microsoft.com/office/drawing/2014/main" id="{565CB2B0-DF8B-3C40-8B5A-3449D6358553}"/>
              </a:ext>
            </a:extLst>
          </p:cNvPr>
          <p:cNvPicPr>
            <a:picLocks noChangeAspect="1"/>
          </p:cNvPicPr>
          <p:nvPr/>
        </p:nvPicPr>
        <p:blipFill>
          <a:blip r:embed="rId3">
            <a:alphaModFix/>
          </a:blip>
          <a:stretch>
            <a:fillRect/>
          </a:stretch>
        </p:blipFill>
        <p:spPr>
          <a:xfrm>
            <a:off x="3282025" y="228600"/>
            <a:ext cx="5627950" cy="6134006"/>
          </a:xfrm>
          <a:prstGeom prst="rect">
            <a:avLst/>
          </a:prstGeom>
        </p:spPr>
      </p:pic>
      <p:sp>
        <p:nvSpPr>
          <p:cNvPr id="10" name="TextBox 9">
            <a:extLst>
              <a:ext uri="{FF2B5EF4-FFF2-40B4-BE49-F238E27FC236}">
                <a16:creationId xmlns:a16="http://schemas.microsoft.com/office/drawing/2014/main" id="{28EA983F-D732-B846-A699-F3F34B3A0DBF}"/>
              </a:ext>
            </a:extLst>
          </p:cNvPr>
          <p:cNvSpPr txBox="1"/>
          <p:nvPr/>
        </p:nvSpPr>
        <p:spPr>
          <a:xfrm>
            <a:off x="3438618" y="2207718"/>
            <a:ext cx="835816" cy="369332"/>
          </a:xfrm>
          <a:prstGeom prst="rect">
            <a:avLst/>
          </a:prstGeom>
          <a:noFill/>
        </p:spPr>
        <p:txBody>
          <a:bodyPr wrap="square" rtlCol="0">
            <a:spAutoFit/>
          </a:bodyPr>
          <a:lstStyle/>
          <a:p>
            <a:r>
              <a:rPr lang="en-US" dirty="0"/>
              <a:t>w</a:t>
            </a:r>
            <a:r>
              <a:rPr lang="en-US" baseline="-25000" dirty="0"/>
              <a:t>gf1</a:t>
            </a:r>
          </a:p>
        </p:txBody>
      </p:sp>
      <p:sp>
        <p:nvSpPr>
          <p:cNvPr id="11" name="TextBox 10">
            <a:extLst>
              <a:ext uri="{FF2B5EF4-FFF2-40B4-BE49-F238E27FC236}">
                <a16:creationId xmlns:a16="http://schemas.microsoft.com/office/drawing/2014/main" id="{92AAFADB-EDD0-5E41-BDE0-6A48C8220DA2}"/>
              </a:ext>
            </a:extLst>
          </p:cNvPr>
          <p:cNvSpPr txBox="1"/>
          <p:nvPr/>
        </p:nvSpPr>
        <p:spPr>
          <a:xfrm>
            <a:off x="6552448" y="2100843"/>
            <a:ext cx="835816" cy="369332"/>
          </a:xfrm>
          <a:prstGeom prst="rect">
            <a:avLst/>
          </a:prstGeom>
          <a:noFill/>
        </p:spPr>
        <p:txBody>
          <a:bodyPr wrap="square" rtlCol="0">
            <a:spAutoFit/>
          </a:bodyPr>
          <a:lstStyle/>
          <a:p>
            <a:r>
              <a:rPr lang="en-US" dirty="0"/>
              <a:t>w</a:t>
            </a:r>
            <a:r>
              <a:rPr lang="en-US" baseline="-25000" dirty="0"/>
              <a:t>gf1</a:t>
            </a:r>
          </a:p>
        </p:txBody>
      </p:sp>
      <p:sp>
        <p:nvSpPr>
          <p:cNvPr id="12" name="TextBox 11">
            <a:extLst>
              <a:ext uri="{FF2B5EF4-FFF2-40B4-BE49-F238E27FC236}">
                <a16:creationId xmlns:a16="http://schemas.microsoft.com/office/drawing/2014/main" id="{0491F1B7-830D-C749-9DB9-53F60D41D752}"/>
              </a:ext>
            </a:extLst>
          </p:cNvPr>
          <p:cNvSpPr txBox="1"/>
          <p:nvPr/>
        </p:nvSpPr>
        <p:spPr>
          <a:xfrm>
            <a:off x="4803737" y="164273"/>
            <a:ext cx="835816" cy="369332"/>
          </a:xfrm>
          <a:prstGeom prst="rect">
            <a:avLst/>
          </a:prstGeom>
          <a:noFill/>
        </p:spPr>
        <p:txBody>
          <a:bodyPr wrap="square" rtlCol="0">
            <a:spAutoFit/>
          </a:bodyPr>
          <a:lstStyle/>
          <a:p>
            <a:r>
              <a:rPr lang="en-US" dirty="0"/>
              <a:t>w</a:t>
            </a:r>
            <a:r>
              <a:rPr lang="en-US" baseline="-25000" dirty="0"/>
              <a:t>xg2</a:t>
            </a:r>
          </a:p>
        </p:txBody>
      </p:sp>
      <p:sp>
        <p:nvSpPr>
          <p:cNvPr id="15" name="!!x3">
            <a:extLst>
              <a:ext uri="{FF2B5EF4-FFF2-40B4-BE49-F238E27FC236}">
                <a16:creationId xmlns:a16="http://schemas.microsoft.com/office/drawing/2014/main" id="{22ABDFE0-6888-C546-88BD-71FEF5A7744B}"/>
              </a:ext>
            </a:extLst>
          </p:cNvPr>
          <p:cNvSpPr/>
          <p:nvPr/>
        </p:nvSpPr>
        <p:spPr>
          <a:xfrm>
            <a:off x="5699412" y="1827190"/>
            <a:ext cx="481914" cy="481914"/>
          </a:xfrm>
          <a:prstGeom prst="mathMultiply">
            <a:avLst/>
          </a:prstGeom>
          <a:solidFill>
            <a:srgbClr val="C00000"/>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n w="0"/>
                <a:solidFill>
                  <a:sysClr val="windowText" lastClr="000000"/>
                </a:solidFill>
                <a:effectLst>
                  <a:outerShdw blurRad="38100" dist="19050" dir="2700000" algn="tl" rotWithShape="0">
                    <a:schemeClr val="dk1">
                      <a:alpha val="40000"/>
                    </a:schemeClr>
                  </a:outerShdw>
                </a:effectLst>
              </a:rPr>
              <a:t>   </a:t>
            </a:r>
          </a:p>
        </p:txBody>
      </p:sp>
      <p:cxnSp>
        <p:nvCxnSpPr>
          <p:cNvPr id="16" name="!!topdotted">
            <a:extLst>
              <a:ext uri="{FF2B5EF4-FFF2-40B4-BE49-F238E27FC236}">
                <a16:creationId xmlns:a16="http://schemas.microsoft.com/office/drawing/2014/main" id="{E7829BD0-FEF5-FF49-ABD0-6D6F0A32AAA9}"/>
              </a:ext>
            </a:extLst>
          </p:cNvPr>
          <p:cNvCxnSpPr>
            <a:cxnSpLocks/>
          </p:cNvCxnSpPr>
          <p:nvPr/>
        </p:nvCxnSpPr>
        <p:spPr>
          <a:xfrm flipV="1">
            <a:off x="5940369" y="1133856"/>
            <a:ext cx="0" cy="866303"/>
          </a:xfrm>
          <a:prstGeom prst="line">
            <a:avLst/>
          </a:prstGeom>
          <a:ln w="9525" cap="flat" cmpd="sng" algn="ctr">
            <a:solidFill>
              <a:srgbClr val="C0000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7" name="!!topline">
            <a:extLst>
              <a:ext uri="{FF2B5EF4-FFF2-40B4-BE49-F238E27FC236}">
                <a16:creationId xmlns:a16="http://schemas.microsoft.com/office/drawing/2014/main" id="{F3F6A119-5138-B343-8340-27FA5DC30346}"/>
              </a:ext>
            </a:extLst>
          </p:cNvPr>
          <p:cNvSpPr/>
          <p:nvPr/>
        </p:nvSpPr>
        <p:spPr>
          <a:xfrm rot="19800000">
            <a:off x="5198201" y="1085420"/>
            <a:ext cx="1484334"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
            <a:extLst>
              <a:ext uri="{FF2B5EF4-FFF2-40B4-BE49-F238E27FC236}">
                <a16:creationId xmlns:a16="http://schemas.microsoft.com/office/drawing/2014/main" id="{9AB183B4-8D22-AF44-9BCF-B3E021604233}"/>
              </a:ext>
            </a:extLst>
          </p:cNvPr>
          <p:cNvCxnSpPr>
            <a:cxnSpLocks/>
          </p:cNvCxnSpPr>
          <p:nvPr/>
        </p:nvCxnSpPr>
        <p:spPr>
          <a:xfrm flipH="1" flipV="1">
            <a:off x="5167759" y="3161692"/>
            <a:ext cx="1" cy="2503097"/>
          </a:xfrm>
          <a:prstGeom prst="line">
            <a:avLst/>
          </a:prstGeom>
          <a:ln w="9525" cap="flat" cmpd="sng" algn="ctr">
            <a:solidFill>
              <a:srgbClr val="C0000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1" name="!!x2">
            <a:extLst>
              <a:ext uri="{FF2B5EF4-FFF2-40B4-BE49-F238E27FC236}">
                <a16:creationId xmlns:a16="http://schemas.microsoft.com/office/drawing/2014/main" id="{119E84B8-0506-894F-98EC-2BBBE8FCABAD}"/>
              </a:ext>
            </a:extLst>
          </p:cNvPr>
          <p:cNvSpPr/>
          <p:nvPr/>
        </p:nvSpPr>
        <p:spPr>
          <a:xfrm>
            <a:off x="4934630" y="5478694"/>
            <a:ext cx="481914" cy="481914"/>
          </a:xfrm>
          <a:prstGeom prst="mathMultiply">
            <a:avLst/>
          </a:prstGeom>
          <a:solidFill>
            <a:srgbClr val="C00000"/>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n w="0"/>
                <a:solidFill>
                  <a:sysClr val="windowText" lastClr="000000"/>
                </a:solidFill>
                <a:effectLst>
                  <a:outerShdw blurRad="38100" dist="19050" dir="2700000" algn="tl" rotWithShape="0">
                    <a:schemeClr val="dk1">
                      <a:alpha val="40000"/>
                    </a:schemeClr>
                  </a:outerShdw>
                </a:effectLst>
              </a:rPr>
              <a:t>   </a:t>
            </a:r>
          </a:p>
        </p:txBody>
      </p:sp>
      <p:sp>
        <p:nvSpPr>
          <p:cNvPr id="22" name="!!x1">
            <a:extLst>
              <a:ext uri="{FF2B5EF4-FFF2-40B4-BE49-F238E27FC236}">
                <a16:creationId xmlns:a16="http://schemas.microsoft.com/office/drawing/2014/main" id="{8BB8C0CD-524B-7344-999A-7ED0F620876B}"/>
              </a:ext>
            </a:extLst>
          </p:cNvPr>
          <p:cNvSpPr/>
          <p:nvPr/>
        </p:nvSpPr>
        <p:spPr>
          <a:xfrm>
            <a:off x="4922821" y="2947086"/>
            <a:ext cx="481914" cy="481914"/>
          </a:xfrm>
          <a:prstGeom prst="mathMultiply">
            <a:avLst/>
          </a:prstGeom>
          <a:solidFill>
            <a:srgbClr val="C00000"/>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n w="0"/>
                <a:solidFill>
                  <a:sysClr val="windowText" lastClr="000000"/>
                </a:solidFill>
                <a:effectLst>
                  <a:outerShdw blurRad="38100" dist="19050" dir="2700000" algn="tl" rotWithShape="0">
                    <a:schemeClr val="dk1">
                      <a:alpha val="40000"/>
                    </a:schemeClr>
                  </a:outerShdw>
                </a:effectLst>
              </a:rPr>
              <a:t>   </a:t>
            </a:r>
          </a:p>
        </p:txBody>
      </p:sp>
      <p:cxnSp>
        <p:nvCxnSpPr>
          <p:cNvPr id="25" name="Straight Arrow Connector 24">
            <a:extLst>
              <a:ext uri="{FF2B5EF4-FFF2-40B4-BE49-F238E27FC236}">
                <a16:creationId xmlns:a16="http://schemas.microsoft.com/office/drawing/2014/main" id="{808E1DF3-BB9B-0B4D-AA55-45DEEDF59E50}"/>
              </a:ext>
            </a:extLst>
          </p:cNvPr>
          <p:cNvCxnSpPr>
            <a:cxnSpLocks/>
          </p:cNvCxnSpPr>
          <p:nvPr/>
        </p:nvCxnSpPr>
        <p:spPr>
          <a:xfrm flipH="1">
            <a:off x="5345577" y="2273479"/>
            <a:ext cx="556459" cy="742854"/>
          </a:xfrm>
          <a:prstGeom prst="straightConnector1">
            <a:avLst/>
          </a:prstGeom>
          <a:ln w="38100">
            <a:solidFill>
              <a:srgbClr val="7030A0"/>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1929C519-4ED7-4D7C-9046-3C3811BD9257}"/>
              </a:ext>
            </a:extLst>
          </p:cNvPr>
          <p:cNvSpPr txBox="1"/>
          <p:nvPr/>
        </p:nvSpPr>
        <p:spPr>
          <a:xfrm>
            <a:off x="3862316" y="5775942"/>
            <a:ext cx="1236059" cy="369332"/>
          </a:xfrm>
          <a:prstGeom prst="rect">
            <a:avLst/>
          </a:prstGeom>
          <a:noFill/>
        </p:spPr>
        <p:txBody>
          <a:bodyPr wrap="square" rtlCol="0">
            <a:spAutoFit/>
          </a:bodyPr>
          <a:lstStyle/>
          <a:p>
            <a:r>
              <a:rPr lang="en-US" dirty="0"/>
              <a:t>Total Error</a:t>
            </a:r>
            <a:endParaRPr lang="en-US" baseline="-25000" dirty="0"/>
          </a:p>
        </p:txBody>
      </p:sp>
    </p:spTree>
    <p:extLst>
      <p:ext uri="{BB962C8B-B14F-4D97-AF65-F5344CB8AC3E}">
        <p14:creationId xmlns:p14="http://schemas.microsoft.com/office/powerpoint/2010/main" val="1377506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Diagram, box and whisker chart&#10;&#10;Description automatically generated">
            <a:extLst>
              <a:ext uri="{FF2B5EF4-FFF2-40B4-BE49-F238E27FC236}">
                <a16:creationId xmlns:a16="http://schemas.microsoft.com/office/drawing/2014/main" id="{E490E251-83FA-3240-9DD2-5E8C0132165A}"/>
              </a:ext>
            </a:extLst>
          </p:cNvPr>
          <p:cNvPicPr>
            <a:picLocks noChangeAspect="1"/>
          </p:cNvPicPr>
          <p:nvPr/>
        </p:nvPicPr>
        <p:blipFill>
          <a:blip r:embed="rId3">
            <a:alphaModFix/>
          </a:blip>
          <a:stretch>
            <a:fillRect/>
          </a:stretch>
        </p:blipFill>
        <p:spPr>
          <a:xfrm>
            <a:off x="3284239" y="231768"/>
            <a:ext cx="5627950" cy="6134006"/>
          </a:xfrm>
          <a:prstGeom prst="rect">
            <a:avLst/>
          </a:prstGeom>
        </p:spPr>
      </p:pic>
      <p:sp>
        <p:nvSpPr>
          <p:cNvPr id="10" name="TextBox 9">
            <a:extLst>
              <a:ext uri="{FF2B5EF4-FFF2-40B4-BE49-F238E27FC236}">
                <a16:creationId xmlns:a16="http://schemas.microsoft.com/office/drawing/2014/main" id="{B123902C-CC49-954C-B80C-BAFB58F52F74}"/>
              </a:ext>
            </a:extLst>
          </p:cNvPr>
          <p:cNvSpPr txBox="1"/>
          <p:nvPr/>
        </p:nvSpPr>
        <p:spPr>
          <a:xfrm>
            <a:off x="3438618" y="2207718"/>
            <a:ext cx="835816" cy="369332"/>
          </a:xfrm>
          <a:prstGeom prst="rect">
            <a:avLst/>
          </a:prstGeom>
          <a:noFill/>
        </p:spPr>
        <p:txBody>
          <a:bodyPr wrap="square" rtlCol="0">
            <a:spAutoFit/>
          </a:bodyPr>
          <a:lstStyle/>
          <a:p>
            <a:r>
              <a:rPr lang="en-US" dirty="0"/>
              <a:t>w</a:t>
            </a:r>
            <a:r>
              <a:rPr lang="en-US" baseline="-25000" dirty="0"/>
              <a:t>gf1</a:t>
            </a:r>
          </a:p>
        </p:txBody>
      </p:sp>
      <p:sp>
        <p:nvSpPr>
          <p:cNvPr id="11" name="TextBox 10">
            <a:extLst>
              <a:ext uri="{FF2B5EF4-FFF2-40B4-BE49-F238E27FC236}">
                <a16:creationId xmlns:a16="http://schemas.microsoft.com/office/drawing/2014/main" id="{17818A1E-9E7E-2C4C-ADB4-30F4F58AC9C5}"/>
              </a:ext>
            </a:extLst>
          </p:cNvPr>
          <p:cNvSpPr txBox="1"/>
          <p:nvPr/>
        </p:nvSpPr>
        <p:spPr>
          <a:xfrm>
            <a:off x="6552448" y="2100843"/>
            <a:ext cx="835816" cy="369332"/>
          </a:xfrm>
          <a:prstGeom prst="rect">
            <a:avLst/>
          </a:prstGeom>
          <a:noFill/>
        </p:spPr>
        <p:txBody>
          <a:bodyPr wrap="square" rtlCol="0">
            <a:spAutoFit/>
          </a:bodyPr>
          <a:lstStyle/>
          <a:p>
            <a:r>
              <a:rPr lang="en-US" dirty="0"/>
              <a:t>w</a:t>
            </a:r>
            <a:r>
              <a:rPr lang="en-US" baseline="-25000" dirty="0"/>
              <a:t>gf1</a:t>
            </a:r>
          </a:p>
        </p:txBody>
      </p:sp>
      <p:sp>
        <p:nvSpPr>
          <p:cNvPr id="12" name="TextBox 11">
            <a:extLst>
              <a:ext uri="{FF2B5EF4-FFF2-40B4-BE49-F238E27FC236}">
                <a16:creationId xmlns:a16="http://schemas.microsoft.com/office/drawing/2014/main" id="{B7374F93-D12A-3943-B077-429B16A7F85C}"/>
              </a:ext>
            </a:extLst>
          </p:cNvPr>
          <p:cNvSpPr txBox="1"/>
          <p:nvPr/>
        </p:nvSpPr>
        <p:spPr>
          <a:xfrm>
            <a:off x="4803737" y="168897"/>
            <a:ext cx="835816" cy="369332"/>
          </a:xfrm>
          <a:prstGeom prst="rect">
            <a:avLst/>
          </a:prstGeom>
          <a:noFill/>
        </p:spPr>
        <p:txBody>
          <a:bodyPr wrap="square" rtlCol="0">
            <a:spAutoFit/>
          </a:bodyPr>
          <a:lstStyle/>
          <a:p>
            <a:r>
              <a:rPr lang="en-US" dirty="0"/>
              <a:t>w</a:t>
            </a:r>
            <a:r>
              <a:rPr lang="en-US" baseline="-25000" dirty="0"/>
              <a:t>xg2</a:t>
            </a:r>
          </a:p>
        </p:txBody>
      </p:sp>
      <p:sp>
        <p:nvSpPr>
          <p:cNvPr id="15" name="!!x3">
            <a:extLst>
              <a:ext uri="{FF2B5EF4-FFF2-40B4-BE49-F238E27FC236}">
                <a16:creationId xmlns:a16="http://schemas.microsoft.com/office/drawing/2014/main" id="{22ABDFE0-6888-C546-88BD-71FEF5A7744B}"/>
              </a:ext>
            </a:extLst>
          </p:cNvPr>
          <p:cNvSpPr/>
          <p:nvPr/>
        </p:nvSpPr>
        <p:spPr>
          <a:xfrm>
            <a:off x="6095999" y="1827190"/>
            <a:ext cx="481914" cy="481914"/>
          </a:xfrm>
          <a:prstGeom prst="mathMultiply">
            <a:avLst/>
          </a:prstGeom>
          <a:solidFill>
            <a:srgbClr val="C00000"/>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n w="0"/>
                <a:solidFill>
                  <a:sysClr val="windowText" lastClr="000000"/>
                </a:solidFill>
                <a:effectLst>
                  <a:outerShdw blurRad="38100" dist="19050" dir="2700000" algn="tl" rotWithShape="0">
                    <a:schemeClr val="dk1">
                      <a:alpha val="40000"/>
                    </a:schemeClr>
                  </a:outerShdw>
                </a:effectLst>
              </a:rPr>
              <a:t>   </a:t>
            </a:r>
          </a:p>
        </p:txBody>
      </p:sp>
      <p:cxnSp>
        <p:nvCxnSpPr>
          <p:cNvPr id="16" name="!!topdotted">
            <a:extLst>
              <a:ext uri="{FF2B5EF4-FFF2-40B4-BE49-F238E27FC236}">
                <a16:creationId xmlns:a16="http://schemas.microsoft.com/office/drawing/2014/main" id="{E7829BD0-FEF5-FF49-ABD0-6D6F0A32AAA9}"/>
              </a:ext>
            </a:extLst>
          </p:cNvPr>
          <p:cNvCxnSpPr>
            <a:cxnSpLocks/>
          </p:cNvCxnSpPr>
          <p:nvPr/>
        </p:nvCxnSpPr>
        <p:spPr>
          <a:xfrm flipV="1">
            <a:off x="6333724" y="914400"/>
            <a:ext cx="0" cy="1131483"/>
          </a:xfrm>
          <a:prstGeom prst="line">
            <a:avLst/>
          </a:prstGeom>
          <a:ln w="9525" cap="flat" cmpd="sng" algn="ctr">
            <a:solidFill>
              <a:srgbClr val="C0000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7" name="!!topline">
            <a:extLst>
              <a:ext uri="{FF2B5EF4-FFF2-40B4-BE49-F238E27FC236}">
                <a16:creationId xmlns:a16="http://schemas.microsoft.com/office/drawing/2014/main" id="{F3F6A119-5138-B343-8340-27FA5DC30346}"/>
              </a:ext>
            </a:extLst>
          </p:cNvPr>
          <p:cNvSpPr/>
          <p:nvPr/>
        </p:nvSpPr>
        <p:spPr>
          <a:xfrm rot="20241733">
            <a:off x="5602937" y="875239"/>
            <a:ext cx="1484334"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
            <a:extLst>
              <a:ext uri="{FF2B5EF4-FFF2-40B4-BE49-F238E27FC236}">
                <a16:creationId xmlns:a16="http://schemas.microsoft.com/office/drawing/2014/main" id="{C010978C-3FCB-9C4F-AE40-443507DF77C8}"/>
              </a:ext>
            </a:extLst>
          </p:cNvPr>
          <p:cNvCxnSpPr>
            <a:cxnSpLocks/>
          </p:cNvCxnSpPr>
          <p:nvPr/>
        </p:nvCxnSpPr>
        <p:spPr>
          <a:xfrm flipV="1">
            <a:off x="4938593" y="3877615"/>
            <a:ext cx="333" cy="1787174"/>
          </a:xfrm>
          <a:prstGeom prst="line">
            <a:avLst/>
          </a:prstGeom>
          <a:ln w="9525" cap="flat" cmpd="sng" algn="ctr">
            <a:solidFill>
              <a:srgbClr val="C0000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1" name="!!x2">
            <a:extLst>
              <a:ext uri="{FF2B5EF4-FFF2-40B4-BE49-F238E27FC236}">
                <a16:creationId xmlns:a16="http://schemas.microsoft.com/office/drawing/2014/main" id="{D41E6196-37F2-D547-8AB2-2F6B66DBD4B5}"/>
              </a:ext>
            </a:extLst>
          </p:cNvPr>
          <p:cNvSpPr/>
          <p:nvPr/>
        </p:nvSpPr>
        <p:spPr>
          <a:xfrm>
            <a:off x="4697969" y="5478694"/>
            <a:ext cx="481914" cy="481914"/>
          </a:xfrm>
          <a:prstGeom prst="mathMultiply">
            <a:avLst/>
          </a:prstGeom>
          <a:solidFill>
            <a:srgbClr val="C00000"/>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n w="0"/>
                <a:solidFill>
                  <a:sysClr val="windowText" lastClr="000000"/>
                </a:solidFill>
                <a:effectLst>
                  <a:outerShdw blurRad="38100" dist="19050" dir="2700000" algn="tl" rotWithShape="0">
                    <a:schemeClr val="dk1">
                      <a:alpha val="40000"/>
                    </a:schemeClr>
                  </a:outerShdw>
                </a:effectLst>
              </a:rPr>
              <a:t>   </a:t>
            </a:r>
          </a:p>
        </p:txBody>
      </p:sp>
      <p:sp>
        <p:nvSpPr>
          <p:cNvPr id="22" name="!!x1">
            <a:extLst>
              <a:ext uri="{FF2B5EF4-FFF2-40B4-BE49-F238E27FC236}">
                <a16:creationId xmlns:a16="http://schemas.microsoft.com/office/drawing/2014/main" id="{BD66FA5D-7F93-CE49-9B2F-6732B2EC0ADF}"/>
              </a:ext>
            </a:extLst>
          </p:cNvPr>
          <p:cNvSpPr/>
          <p:nvPr/>
        </p:nvSpPr>
        <p:spPr>
          <a:xfrm>
            <a:off x="4697969" y="3636658"/>
            <a:ext cx="481914" cy="481914"/>
          </a:xfrm>
          <a:prstGeom prst="mathMultiply">
            <a:avLst/>
          </a:prstGeom>
          <a:solidFill>
            <a:srgbClr val="C00000"/>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n w="0"/>
                <a:solidFill>
                  <a:sysClr val="windowText" lastClr="000000"/>
                </a:solidFill>
                <a:effectLst>
                  <a:outerShdw blurRad="38100" dist="19050" dir="2700000" algn="tl" rotWithShape="0">
                    <a:schemeClr val="dk1">
                      <a:alpha val="40000"/>
                    </a:schemeClr>
                  </a:outerShdw>
                </a:effectLst>
              </a:rPr>
              <a:t>   </a:t>
            </a:r>
          </a:p>
        </p:txBody>
      </p:sp>
      <p:cxnSp>
        <p:nvCxnSpPr>
          <p:cNvPr id="25" name="Straight Arrow Connector 24">
            <a:extLst>
              <a:ext uri="{FF2B5EF4-FFF2-40B4-BE49-F238E27FC236}">
                <a16:creationId xmlns:a16="http://schemas.microsoft.com/office/drawing/2014/main" id="{FAF4B12E-1D85-AA4A-A46A-DB0453AB2D51}"/>
              </a:ext>
            </a:extLst>
          </p:cNvPr>
          <p:cNvCxnSpPr>
            <a:cxnSpLocks/>
          </p:cNvCxnSpPr>
          <p:nvPr/>
        </p:nvCxnSpPr>
        <p:spPr>
          <a:xfrm flipH="1">
            <a:off x="5179883" y="2273479"/>
            <a:ext cx="1125912" cy="1490999"/>
          </a:xfrm>
          <a:prstGeom prst="straightConnector1">
            <a:avLst/>
          </a:prstGeom>
          <a:ln w="38100">
            <a:solidFill>
              <a:srgbClr val="7030A0"/>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4D5A3200-76C1-4A94-91CE-74F104C335CC}"/>
              </a:ext>
            </a:extLst>
          </p:cNvPr>
          <p:cNvSpPr txBox="1"/>
          <p:nvPr/>
        </p:nvSpPr>
        <p:spPr>
          <a:xfrm>
            <a:off x="3862316" y="5775942"/>
            <a:ext cx="1236059" cy="369332"/>
          </a:xfrm>
          <a:prstGeom prst="rect">
            <a:avLst/>
          </a:prstGeom>
          <a:noFill/>
        </p:spPr>
        <p:txBody>
          <a:bodyPr wrap="square" rtlCol="0">
            <a:spAutoFit/>
          </a:bodyPr>
          <a:lstStyle/>
          <a:p>
            <a:r>
              <a:rPr lang="en-US" dirty="0"/>
              <a:t>Total Error</a:t>
            </a:r>
            <a:endParaRPr lang="en-US" baseline="-25000" dirty="0"/>
          </a:p>
        </p:txBody>
      </p:sp>
    </p:spTree>
    <p:extLst>
      <p:ext uri="{BB962C8B-B14F-4D97-AF65-F5344CB8AC3E}">
        <p14:creationId xmlns:p14="http://schemas.microsoft.com/office/powerpoint/2010/main" val="29917310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112EF4E-9196-4CFD-B2F3-9A04C5BD5FCC}"/>
              </a:ext>
            </a:extLst>
          </p:cNvPr>
          <p:cNvPicPr>
            <a:picLocks noChangeAspect="1"/>
          </p:cNvPicPr>
          <p:nvPr/>
        </p:nvPicPr>
        <p:blipFill>
          <a:blip r:embed="rId4"/>
          <a:stretch>
            <a:fillRect/>
          </a:stretch>
        </p:blipFill>
        <p:spPr>
          <a:xfrm>
            <a:off x="2695439" y="1020992"/>
            <a:ext cx="4899369" cy="3961386"/>
          </a:xfrm>
          <a:prstGeom prst="rect">
            <a:avLst/>
          </a:prstGeom>
        </p:spPr>
      </p:pic>
      <p:pic>
        <p:nvPicPr>
          <p:cNvPr id="9" name="Picture 8">
            <a:extLst>
              <a:ext uri="{FF2B5EF4-FFF2-40B4-BE49-F238E27FC236}">
                <a16:creationId xmlns:a16="http://schemas.microsoft.com/office/drawing/2014/main" id="{4F252F29-B2DB-4E99-B149-8163F8DACB14}"/>
              </a:ext>
            </a:extLst>
          </p:cNvPr>
          <p:cNvPicPr>
            <a:picLocks noChangeAspect="1"/>
          </p:cNvPicPr>
          <p:nvPr/>
        </p:nvPicPr>
        <p:blipFill>
          <a:blip r:embed="rId5"/>
          <a:stretch>
            <a:fillRect/>
          </a:stretch>
        </p:blipFill>
        <p:spPr>
          <a:xfrm>
            <a:off x="1225453" y="2759456"/>
            <a:ext cx="1327230" cy="1834577"/>
          </a:xfrm>
          <a:prstGeom prst="rect">
            <a:avLst/>
          </a:prstGeom>
        </p:spPr>
      </p:pic>
      <p:pic>
        <p:nvPicPr>
          <p:cNvPr id="11" name="Picture 10">
            <a:extLst>
              <a:ext uri="{FF2B5EF4-FFF2-40B4-BE49-F238E27FC236}">
                <a16:creationId xmlns:a16="http://schemas.microsoft.com/office/drawing/2014/main" id="{1D246F05-D4E5-46C6-B241-D503B43AF3F5}"/>
              </a:ext>
            </a:extLst>
          </p:cNvPr>
          <p:cNvPicPr>
            <a:picLocks noChangeAspect="1"/>
          </p:cNvPicPr>
          <p:nvPr/>
        </p:nvPicPr>
        <p:blipFill>
          <a:blip r:embed="rId6"/>
          <a:stretch>
            <a:fillRect/>
          </a:stretch>
        </p:blipFill>
        <p:spPr>
          <a:xfrm>
            <a:off x="2552683" y="5108380"/>
            <a:ext cx="5330093" cy="589211"/>
          </a:xfrm>
          <a:prstGeom prst="rect">
            <a:avLst/>
          </a:prstGeom>
        </p:spPr>
      </p:pic>
      <p:pic>
        <p:nvPicPr>
          <p:cNvPr id="13" name="Picture 12">
            <a:extLst>
              <a:ext uri="{FF2B5EF4-FFF2-40B4-BE49-F238E27FC236}">
                <a16:creationId xmlns:a16="http://schemas.microsoft.com/office/drawing/2014/main" id="{D6DE4A71-86B2-4CBB-A989-AC7B26273C5B}"/>
              </a:ext>
            </a:extLst>
          </p:cNvPr>
          <p:cNvPicPr>
            <a:picLocks noChangeAspect="1"/>
          </p:cNvPicPr>
          <p:nvPr/>
        </p:nvPicPr>
        <p:blipFill>
          <a:blip r:embed="rId7"/>
          <a:stretch>
            <a:fillRect/>
          </a:stretch>
        </p:blipFill>
        <p:spPr>
          <a:xfrm>
            <a:off x="2552683" y="5823593"/>
            <a:ext cx="5330093" cy="641077"/>
          </a:xfrm>
          <a:prstGeom prst="rect">
            <a:avLst/>
          </a:prstGeom>
        </p:spPr>
      </p:pic>
      <p:graphicFrame>
        <p:nvGraphicFramePr>
          <p:cNvPr id="14" name="Object 13">
            <a:extLst>
              <a:ext uri="{FF2B5EF4-FFF2-40B4-BE49-F238E27FC236}">
                <a16:creationId xmlns:a16="http://schemas.microsoft.com/office/drawing/2014/main" id="{ADAA66C4-367A-4396-A64F-1245C838DC4A}"/>
              </a:ext>
            </a:extLst>
          </p:cNvPr>
          <p:cNvGraphicFramePr>
            <a:graphicFrameLocks noChangeAspect="1"/>
          </p:cNvGraphicFramePr>
          <p:nvPr>
            <p:extLst>
              <p:ext uri="{D42A27DB-BD31-4B8C-83A1-F6EECF244321}">
                <p14:modId xmlns:p14="http://schemas.microsoft.com/office/powerpoint/2010/main" val="470548027"/>
              </p:ext>
            </p:extLst>
          </p:nvPr>
        </p:nvGraphicFramePr>
        <p:xfrm>
          <a:off x="3755622" y="2150794"/>
          <a:ext cx="3706984" cy="2443239"/>
        </p:xfrm>
        <a:graphic>
          <a:graphicData uri="http://schemas.openxmlformats.org/presentationml/2006/ole">
            <mc:AlternateContent xmlns:mc="http://schemas.openxmlformats.org/markup-compatibility/2006">
              <mc:Choice xmlns:v="urn:schemas-microsoft-com:vml" Requires="v">
                <p:oleObj spid="_x0000_s1038" name="Visio" r:id="rId8" imgW="2514945" imgH="1657350" progId="Visio.Drawing.15">
                  <p:embed/>
                </p:oleObj>
              </mc:Choice>
              <mc:Fallback>
                <p:oleObj name="Visio" r:id="rId8" imgW="2514945" imgH="1657350" progId="Visio.Drawing.15">
                  <p:embed/>
                  <p:pic>
                    <p:nvPicPr>
                      <p:cNvPr id="0" name=""/>
                      <p:cNvPicPr/>
                      <p:nvPr/>
                    </p:nvPicPr>
                    <p:blipFill>
                      <a:blip r:embed="rId9"/>
                      <a:stretch>
                        <a:fillRect/>
                      </a:stretch>
                    </p:blipFill>
                    <p:spPr>
                      <a:xfrm>
                        <a:off x="3755622" y="2150794"/>
                        <a:ext cx="3706984" cy="2443239"/>
                      </a:xfrm>
                      <a:prstGeom prst="rect">
                        <a:avLst/>
                      </a:prstGeom>
                    </p:spPr>
                  </p:pic>
                </p:oleObj>
              </mc:Fallback>
            </mc:AlternateContent>
          </a:graphicData>
        </a:graphic>
      </p:graphicFrame>
      <p:pic>
        <p:nvPicPr>
          <p:cNvPr id="16" name="Picture 15">
            <a:extLst>
              <a:ext uri="{FF2B5EF4-FFF2-40B4-BE49-F238E27FC236}">
                <a16:creationId xmlns:a16="http://schemas.microsoft.com/office/drawing/2014/main" id="{EBAFA74D-7354-45FE-A7E5-CDD52CC72F19}"/>
              </a:ext>
            </a:extLst>
          </p:cNvPr>
          <p:cNvPicPr>
            <a:picLocks noChangeAspect="1"/>
          </p:cNvPicPr>
          <p:nvPr/>
        </p:nvPicPr>
        <p:blipFill>
          <a:blip r:embed="rId10"/>
          <a:stretch>
            <a:fillRect/>
          </a:stretch>
        </p:blipFill>
        <p:spPr>
          <a:xfrm>
            <a:off x="2241610" y="514843"/>
            <a:ext cx="1631093" cy="829215"/>
          </a:xfrm>
          <a:prstGeom prst="rect">
            <a:avLst/>
          </a:prstGeom>
        </p:spPr>
      </p:pic>
      <p:pic>
        <p:nvPicPr>
          <p:cNvPr id="24" name="Picture 23">
            <a:extLst>
              <a:ext uri="{FF2B5EF4-FFF2-40B4-BE49-F238E27FC236}">
                <a16:creationId xmlns:a16="http://schemas.microsoft.com/office/drawing/2014/main" id="{D2CD26C0-9A5D-4008-A121-7DC417D43DD2}"/>
              </a:ext>
            </a:extLst>
          </p:cNvPr>
          <p:cNvPicPr>
            <a:picLocks noChangeAspect="1"/>
          </p:cNvPicPr>
          <p:nvPr/>
        </p:nvPicPr>
        <p:blipFill>
          <a:blip r:embed="rId11"/>
          <a:stretch>
            <a:fillRect/>
          </a:stretch>
        </p:blipFill>
        <p:spPr>
          <a:xfrm>
            <a:off x="7594343" y="1791876"/>
            <a:ext cx="1744531" cy="1818766"/>
          </a:xfrm>
          <a:prstGeom prst="rect">
            <a:avLst/>
          </a:prstGeom>
        </p:spPr>
      </p:pic>
      <p:pic>
        <p:nvPicPr>
          <p:cNvPr id="28" name="Picture 27">
            <a:extLst>
              <a:ext uri="{FF2B5EF4-FFF2-40B4-BE49-F238E27FC236}">
                <a16:creationId xmlns:a16="http://schemas.microsoft.com/office/drawing/2014/main" id="{094DDE57-22C3-4310-AD3C-7D400CC5874E}"/>
              </a:ext>
            </a:extLst>
          </p:cNvPr>
          <p:cNvPicPr>
            <a:picLocks noChangeAspect="1"/>
          </p:cNvPicPr>
          <p:nvPr/>
        </p:nvPicPr>
        <p:blipFill>
          <a:blip r:embed="rId12"/>
          <a:stretch>
            <a:fillRect/>
          </a:stretch>
        </p:blipFill>
        <p:spPr>
          <a:xfrm>
            <a:off x="7594343" y="3001685"/>
            <a:ext cx="3740091" cy="2291145"/>
          </a:xfrm>
          <a:prstGeom prst="rect">
            <a:avLst/>
          </a:prstGeom>
        </p:spPr>
      </p:pic>
      <p:pic>
        <p:nvPicPr>
          <p:cNvPr id="3" name="Picture 2">
            <a:extLst>
              <a:ext uri="{FF2B5EF4-FFF2-40B4-BE49-F238E27FC236}">
                <a16:creationId xmlns:a16="http://schemas.microsoft.com/office/drawing/2014/main" id="{3DFA451B-84F4-4989-B413-49AF60C14BA4}"/>
              </a:ext>
            </a:extLst>
          </p:cNvPr>
          <p:cNvPicPr>
            <a:picLocks noChangeAspect="1"/>
          </p:cNvPicPr>
          <p:nvPr/>
        </p:nvPicPr>
        <p:blipFill>
          <a:blip r:embed="rId13"/>
          <a:stretch>
            <a:fillRect/>
          </a:stretch>
        </p:blipFill>
        <p:spPr>
          <a:xfrm>
            <a:off x="8209552" y="5121254"/>
            <a:ext cx="2216408" cy="600277"/>
          </a:xfrm>
          <a:prstGeom prst="rect">
            <a:avLst/>
          </a:prstGeom>
        </p:spPr>
      </p:pic>
    </p:spTree>
    <p:extLst>
      <p:ext uri="{BB962C8B-B14F-4D97-AF65-F5344CB8AC3E}">
        <p14:creationId xmlns:p14="http://schemas.microsoft.com/office/powerpoint/2010/main" val="643659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Diagram, box and whisker chart&#10;&#10;Description automatically generated">
            <a:extLst>
              <a:ext uri="{FF2B5EF4-FFF2-40B4-BE49-F238E27FC236}">
                <a16:creationId xmlns:a16="http://schemas.microsoft.com/office/drawing/2014/main" id="{5D8BE3E8-812A-5142-849A-F310329DF195}"/>
              </a:ext>
            </a:extLst>
          </p:cNvPr>
          <p:cNvPicPr>
            <a:picLocks noChangeAspect="1"/>
          </p:cNvPicPr>
          <p:nvPr/>
        </p:nvPicPr>
        <p:blipFill>
          <a:blip r:embed="rId3">
            <a:alphaModFix/>
          </a:blip>
          <a:stretch>
            <a:fillRect/>
          </a:stretch>
        </p:blipFill>
        <p:spPr>
          <a:xfrm>
            <a:off x="3284239" y="231768"/>
            <a:ext cx="5627950" cy="6134006"/>
          </a:xfrm>
          <a:prstGeom prst="rect">
            <a:avLst/>
          </a:prstGeom>
        </p:spPr>
      </p:pic>
      <p:sp>
        <p:nvSpPr>
          <p:cNvPr id="10" name="TextBox 9">
            <a:extLst>
              <a:ext uri="{FF2B5EF4-FFF2-40B4-BE49-F238E27FC236}">
                <a16:creationId xmlns:a16="http://schemas.microsoft.com/office/drawing/2014/main" id="{9A5BB91D-6CED-7E47-9FA0-29E2C54489EF}"/>
              </a:ext>
            </a:extLst>
          </p:cNvPr>
          <p:cNvSpPr txBox="1"/>
          <p:nvPr/>
        </p:nvSpPr>
        <p:spPr>
          <a:xfrm>
            <a:off x="3438618" y="2207718"/>
            <a:ext cx="835816" cy="369332"/>
          </a:xfrm>
          <a:prstGeom prst="rect">
            <a:avLst/>
          </a:prstGeom>
          <a:noFill/>
        </p:spPr>
        <p:txBody>
          <a:bodyPr wrap="square" rtlCol="0">
            <a:spAutoFit/>
          </a:bodyPr>
          <a:lstStyle/>
          <a:p>
            <a:r>
              <a:rPr lang="en-US" dirty="0"/>
              <a:t>w</a:t>
            </a:r>
            <a:r>
              <a:rPr lang="en-US" baseline="-25000" dirty="0"/>
              <a:t>gf1</a:t>
            </a:r>
          </a:p>
        </p:txBody>
      </p:sp>
      <p:sp>
        <p:nvSpPr>
          <p:cNvPr id="11" name="TextBox 10">
            <a:extLst>
              <a:ext uri="{FF2B5EF4-FFF2-40B4-BE49-F238E27FC236}">
                <a16:creationId xmlns:a16="http://schemas.microsoft.com/office/drawing/2014/main" id="{87F310BA-3BB1-EE43-9D2D-5A8806420DBE}"/>
              </a:ext>
            </a:extLst>
          </p:cNvPr>
          <p:cNvSpPr txBox="1"/>
          <p:nvPr/>
        </p:nvSpPr>
        <p:spPr>
          <a:xfrm>
            <a:off x="6552448" y="2100843"/>
            <a:ext cx="835816" cy="369332"/>
          </a:xfrm>
          <a:prstGeom prst="rect">
            <a:avLst/>
          </a:prstGeom>
          <a:noFill/>
        </p:spPr>
        <p:txBody>
          <a:bodyPr wrap="square" rtlCol="0">
            <a:spAutoFit/>
          </a:bodyPr>
          <a:lstStyle/>
          <a:p>
            <a:r>
              <a:rPr lang="en-US" dirty="0"/>
              <a:t>w</a:t>
            </a:r>
            <a:r>
              <a:rPr lang="en-US" baseline="-25000" dirty="0"/>
              <a:t>gf1</a:t>
            </a:r>
          </a:p>
        </p:txBody>
      </p:sp>
      <p:sp>
        <p:nvSpPr>
          <p:cNvPr id="12" name="TextBox 11">
            <a:extLst>
              <a:ext uri="{FF2B5EF4-FFF2-40B4-BE49-F238E27FC236}">
                <a16:creationId xmlns:a16="http://schemas.microsoft.com/office/drawing/2014/main" id="{49E5881C-E2F9-004E-879C-99F4502304FE}"/>
              </a:ext>
            </a:extLst>
          </p:cNvPr>
          <p:cNvSpPr txBox="1"/>
          <p:nvPr/>
        </p:nvSpPr>
        <p:spPr>
          <a:xfrm>
            <a:off x="4803737" y="168897"/>
            <a:ext cx="835816" cy="369332"/>
          </a:xfrm>
          <a:prstGeom prst="rect">
            <a:avLst/>
          </a:prstGeom>
          <a:noFill/>
        </p:spPr>
        <p:txBody>
          <a:bodyPr wrap="square" rtlCol="0">
            <a:spAutoFit/>
          </a:bodyPr>
          <a:lstStyle/>
          <a:p>
            <a:r>
              <a:rPr lang="en-US" dirty="0"/>
              <a:t>w</a:t>
            </a:r>
            <a:r>
              <a:rPr lang="en-US" baseline="-25000" dirty="0"/>
              <a:t>xg2</a:t>
            </a:r>
          </a:p>
        </p:txBody>
      </p:sp>
      <p:cxnSp>
        <p:nvCxnSpPr>
          <p:cNvPr id="8" name="!!Straight Connector ">
            <a:extLst>
              <a:ext uri="{FF2B5EF4-FFF2-40B4-BE49-F238E27FC236}">
                <a16:creationId xmlns:a16="http://schemas.microsoft.com/office/drawing/2014/main" id="{4CD809F0-2F8B-314B-A2C3-6F5FB4DE4FF2}"/>
              </a:ext>
            </a:extLst>
          </p:cNvPr>
          <p:cNvCxnSpPr>
            <a:cxnSpLocks/>
          </p:cNvCxnSpPr>
          <p:nvPr/>
        </p:nvCxnSpPr>
        <p:spPr>
          <a:xfrm flipV="1">
            <a:off x="4745950" y="4244875"/>
            <a:ext cx="0" cy="1419914"/>
          </a:xfrm>
          <a:prstGeom prst="line">
            <a:avLst/>
          </a:prstGeom>
          <a:ln w="9525" cap="flat" cmpd="sng" algn="ctr">
            <a:solidFill>
              <a:srgbClr val="C0000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3" name="!!x2">
            <a:extLst>
              <a:ext uri="{FF2B5EF4-FFF2-40B4-BE49-F238E27FC236}">
                <a16:creationId xmlns:a16="http://schemas.microsoft.com/office/drawing/2014/main" id="{5F1B0C65-14E9-0547-83B1-126F04BEEA5E}"/>
              </a:ext>
            </a:extLst>
          </p:cNvPr>
          <p:cNvSpPr/>
          <p:nvPr/>
        </p:nvSpPr>
        <p:spPr>
          <a:xfrm>
            <a:off x="4504993" y="5478694"/>
            <a:ext cx="481914" cy="481914"/>
          </a:xfrm>
          <a:prstGeom prst="mathMultiply">
            <a:avLst/>
          </a:prstGeom>
          <a:solidFill>
            <a:srgbClr val="C00000"/>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n w="0"/>
                <a:solidFill>
                  <a:sysClr val="windowText" lastClr="000000"/>
                </a:solidFill>
                <a:effectLst>
                  <a:outerShdw blurRad="38100" dist="19050" dir="2700000" algn="tl" rotWithShape="0">
                    <a:schemeClr val="dk1">
                      <a:alpha val="40000"/>
                    </a:schemeClr>
                  </a:outerShdw>
                </a:effectLst>
              </a:rPr>
              <a:t>   </a:t>
            </a:r>
          </a:p>
        </p:txBody>
      </p:sp>
      <p:sp>
        <p:nvSpPr>
          <p:cNvPr id="14" name="!!x1">
            <a:extLst>
              <a:ext uri="{FF2B5EF4-FFF2-40B4-BE49-F238E27FC236}">
                <a16:creationId xmlns:a16="http://schemas.microsoft.com/office/drawing/2014/main" id="{FFE0742E-94E6-F247-9BA4-E88F8AF0AFDC}"/>
              </a:ext>
            </a:extLst>
          </p:cNvPr>
          <p:cNvSpPr/>
          <p:nvPr/>
        </p:nvSpPr>
        <p:spPr>
          <a:xfrm>
            <a:off x="4504993" y="4003918"/>
            <a:ext cx="481914" cy="481914"/>
          </a:xfrm>
          <a:prstGeom prst="mathMultiply">
            <a:avLst/>
          </a:prstGeom>
          <a:solidFill>
            <a:srgbClr val="C00000"/>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n w="0"/>
                <a:solidFill>
                  <a:sysClr val="windowText" lastClr="000000"/>
                </a:solidFill>
                <a:effectLst>
                  <a:outerShdw blurRad="38100" dist="19050" dir="2700000" algn="tl" rotWithShape="0">
                    <a:schemeClr val="dk1">
                      <a:alpha val="40000"/>
                    </a:schemeClr>
                  </a:outerShdw>
                </a:effectLst>
              </a:rPr>
              <a:t>   </a:t>
            </a:r>
          </a:p>
        </p:txBody>
      </p:sp>
      <p:sp>
        <p:nvSpPr>
          <p:cNvPr id="15" name="!!x3">
            <a:extLst>
              <a:ext uri="{FF2B5EF4-FFF2-40B4-BE49-F238E27FC236}">
                <a16:creationId xmlns:a16="http://schemas.microsoft.com/office/drawing/2014/main" id="{22ABDFE0-6888-C546-88BD-71FEF5A7744B}"/>
              </a:ext>
            </a:extLst>
          </p:cNvPr>
          <p:cNvSpPr/>
          <p:nvPr/>
        </p:nvSpPr>
        <p:spPr>
          <a:xfrm>
            <a:off x="6342147" y="1827190"/>
            <a:ext cx="481914" cy="481914"/>
          </a:xfrm>
          <a:prstGeom prst="mathMultiply">
            <a:avLst/>
          </a:prstGeom>
          <a:solidFill>
            <a:srgbClr val="C00000"/>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n w="0"/>
                <a:solidFill>
                  <a:sysClr val="windowText" lastClr="000000"/>
                </a:solidFill>
                <a:effectLst>
                  <a:outerShdw blurRad="38100" dist="19050" dir="2700000" algn="tl" rotWithShape="0">
                    <a:schemeClr val="dk1">
                      <a:alpha val="40000"/>
                    </a:schemeClr>
                  </a:outerShdw>
                </a:effectLst>
              </a:rPr>
              <a:t>   </a:t>
            </a:r>
          </a:p>
        </p:txBody>
      </p:sp>
      <p:cxnSp>
        <p:nvCxnSpPr>
          <p:cNvPr id="16" name="!!topdotted">
            <a:extLst>
              <a:ext uri="{FF2B5EF4-FFF2-40B4-BE49-F238E27FC236}">
                <a16:creationId xmlns:a16="http://schemas.microsoft.com/office/drawing/2014/main" id="{E7829BD0-FEF5-FF49-ABD0-6D6F0A32AAA9}"/>
              </a:ext>
            </a:extLst>
          </p:cNvPr>
          <p:cNvCxnSpPr>
            <a:cxnSpLocks/>
          </p:cNvCxnSpPr>
          <p:nvPr/>
        </p:nvCxnSpPr>
        <p:spPr>
          <a:xfrm flipV="1">
            <a:off x="6583104" y="801974"/>
            <a:ext cx="0" cy="1198185"/>
          </a:xfrm>
          <a:prstGeom prst="line">
            <a:avLst/>
          </a:prstGeom>
          <a:ln w="9525" cap="flat" cmpd="sng" algn="ctr">
            <a:solidFill>
              <a:srgbClr val="C0000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7" name="!!topline">
            <a:extLst>
              <a:ext uri="{FF2B5EF4-FFF2-40B4-BE49-F238E27FC236}">
                <a16:creationId xmlns:a16="http://schemas.microsoft.com/office/drawing/2014/main" id="{F3F6A119-5138-B343-8340-27FA5DC30346}"/>
              </a:ext>
            </a:extLst>
          </p:cNvPr>
          <p:cNvSpPr/>
          <p:nvPr/>
        </p:nvSpPr>
        <p:spPr>
          <a:xfrm rot="20370579">
            <a:off x="5840938" y="779113"/>
            <a:ext cx="1484334"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Arrow Connector 19">
            <a:extLst>
              <a:ext uri="{FF2B5EF4-FFF2-40B4-BE49-F238E27FC236}">
                <a16:creationId xmlns:a16="http://schemas.microsoft.com/office/drawing/2014/main" id="{9146A62F-2E05-CF41-932D-23657B92B80F}"/>
              </a:ext>
            </a:extLst>
          </p:cNvPr>
          <p:cNvCxnSpPr>
            <a:cxnSpLocks/>
          </p:cNvCxnSpPr>
          <p:nvPr/>
        </p:nvCxnSpPr>
        <p:spPr>
          <a:xfrm flipH="1">
            <a:off x="4986907" y="2273479"/>
            <a:ext cx="1461388" cy="1859134"/>
          </a:xfrm>
          <a:prstGeom prst="straightConnector1">
            <a:avLst/>
          </a:prstGeom>
          <a:ln w="38100">
            <a:solidFill>
              <a:srgbClr val="7030A0"/>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748F26E0-30EB-493A-A5A1-BC55592D8414}"/>
              </a:ext>
            </a:extLst>
          </p:cNvPr>
          <p:cNvSpPr txBox="1"/>
          <p:nvPr/>
        </p:nvSpPr>
        <p:spPr>
          <a:xfrm>
            <a:off x="3862316" y="5775942"/>
            <a:ext cx="1236059" cy="369332"/>
          </a:xfrm>
          <a:prstGeom prst="rect">
            <a:avLst/>
          </a:prstGeom>
          <a:noFill/>
        </p:spPr>
        <p:txBody>
          <a:bodyPr wrap="square" rtlCol="0">
            <a:spAutoFit/>
          </a:bodyPr>
          <a:lstStyle/>
          <a:p>
            <a:r>
              <a:rPr lang="en-US" dirty="0"/>
              <a:t>Total Error</a:t>
            </a:r>
            <a:endParaRPr lang="en-US" baseline="-25000" dirty="0"/>
          </a:p>
        </p:txBody>
      </p:sp>
    </p:spTree>
    <p:extLst>
      <p:ext uri="{BB962C8B-B14F-4D97-AF65-F5344CB8AC3E}">
        <p14:creationId xmlns:p14="http://schemas.microsoft.com/office/powerpoint/2010/main" val="37220971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Diagram, box and whisker chart&#10;&#10;Description automatically generated">
            <a:extLst>
              <a:ext uri="{FF2B5EF4-FFF2-40B4-BE49-F238E27FC236}">
                <a16:creationId xmlns:a16="http://schemas.microsoft.com/office/drawing/2014/main" id="{2F1EFCFA-47A9-7341-9155-8C96F7597470}"/>
              </a:ext>
            </a:extLst>
          </p:cNvPr>
          <p:cNvPicPr>
            <a:picLocks noChangeAspect="1"/>
          </p:cNvPicPr>
          <p:nvPr/>
        </p:nvPicPr>
        <p:blipFill>
          <a:blip r:embed="rId3">
            <a:alphaModFix/>
          </a:blip>
          <a:stretch>
            <a:fillRect/>
          </a:stretch>
        </p:blipFill>
        <p:spPr>
          <a:xfrm>
            <a:off x="3284239" y="231768"/>
            <a:ext cx="5627950" cy="6134006"/>
          </a:xfrm>
          <a:prstGeom prst="rect">
            <a:avLst/>
          </a:prstGeom>
        </p:spPr>
      </p:pic>
      <p:sp>
        <p:nvSpPr>
          <p:cNvPr id="10" name="TextBox 9">
            <a:extLst>
              <a:ext uri="{FF2B5EF4-FFF2-40B4-BE49-F238E27FC236}">
                <a16:creationId xmlns:a16="http://schemas.microsoft.com/office/drawing/2014/main" id="{054E92B8-0AB5-CE49-B9D2-6875299460D0}"/>
              </a:ext>
            </a:extLst>
          </p:cNvPr>
          <p:cNvSpPr txBox="1"/>
          <p:nvPr/>
        </p:nvSpPr>
        <p:spPr>
          <a:xfrm>
            <a:off x="3438618" y="2207718"/>
            <a:ext cx="835816" cy="369332"/>
          </a:xfrm>
          <a:prstGeom prst="rect">
            <a:avLst/>
          </a:prstGeom>
          <a:noFill/>
        </p:spPr>
        <p:txBody>
          <a:bodyPr wrap="square" rtlCol="0">
            <a:spAutoFit/>
          </a:bodyPr>
          <a:lstStyle/>
          <a:p>
            <a:r>
              <a:rPr lang="en-US" dirty="0"/>
              <a:t>w</a:t>
            </a:r>
            <a:r>
              <a:rPr lang="en-US" baseline="-25000" dirty="0"/>
              <a:t>gf1</a:t>
            </a:r>
          </a:p>
        </p:txBody>
      </p:sp>
      <p:sp>
        <p:nvSpPr>
          <p:cNvPr id="11" name="TextBox 10">
            <a:extLst>
              <a:ext uri="{FF2B5EF4-FFF2-40B4-BE49-F238E27FC236}">
                <a16:creationId xmlns:a16="http://schemas.microsoft.com/office/drawing/2014/main" id="{444960AC-C56A-074A-A08E-4AC1C892357E}"/>
              </a:ext>
            </a:extLst>
          </p:cNvPr>
          <p:cNvSpPr txBox="1"/>
          <p:nvPr/>
        </p:nvSpPr>
        <p:spPr>
          <a:xfrm>
            <a:off x="6552448" y="2100843"/>
            <a:ext cx="835816" cy="369332"/>
          </a:xfrm>
          <a:prstGeom prst="rect">
            <a:avLst/>
          </a:prstGeom>
          <a:noFill/>
        </p:spPr>
        <p:txBody>
          <a:bodyPr wrap="square" rtlCol="0">
            <a:spAutoFit/>
          </a:bodyPr>
          <a:lstStyle/>
          <a:p>
            <a:r>
              <a:rPr lang="en-US" dirty="0"/>
              <a:t>w</a:t>
            </a:r>
            <a:r>
              <a:rPr lang="en-US" baseline="-25000" dirty="0"/>
              <a:t>gf1</a:t>
            </a:r>
          </a:p>
        </p:txBody>
      </p:sp>
      <p:sp>
        <p:nvSpPr>
          <p:cNvPr id="12" name="TextBox 11">
            <a:extLst>
              <a:ext uri="{FF2B5EF4-FFF2-40B4-BE49-F238E27FC236}">
                <a16:creationId xmlns:a16="http://schemas.microsoft.com/office/drawing/2014/main" id="{0CB5DD35-99A4-834F-8B2A-BB3FEBB1C083}"/>
              </a:ext>
            </a:extLst>
          </p:cNvPr>
          <p:cNvSpPr txBox="1"/>
          <p:nvPr/>
        </p:nvSpPr>
        <p:spPr>
          <a:xfrm>
            <a:off x="4803737" y="168897"/>
            <a:ext cx="835816" cy="369332"/>
          </a:xfrm>
          <a:prstGeom prst="rect">
            <a:avLst/>
          </a:prstGeom>
          <a:noFill/>
        </p:spPr>
        <p:txBody>
          <a:bodyPr wrap="square" rtlCol="0">
            <a:spAutoFit/>
          </a:bodyPr>
          <a:lstStyle/>
          <a:p>
            <a:r>
              <a:rPr lang="en-US" dirty="0"/>
              <a:t>w</a:t>
            </a:r>
            <a:r>
              <a:rPr lang="en-US" baseline="-25000" dirty="0"/>
              <a:t>xg2</a:t>
            </a:r>
          </a:p>
        </p:txBody>
      </p:sp>
      <p:sp>
        <p:nvSpPr>
          <p:cNvPr id="15" name="!!x3">
            <a:extLst>
              <a:ext uri="{FF2B5EF4-FFF2-40B4-BE49-F238E27FC236}">
                <a16:creationId xmlns:a16="http://schemas.microsoft.com/office/drawing/2014/main" id="{22ABDFE0-6888-C546-88BD-71FEF5A7744B}"/>
              </a:ext>
            </a:extLst>
          </p:cNvPr>
          <p:cNvSpPr/>
          <p:nvPr/>
        </p:nvSpPr>
        <p:spPr>
          <a:xfrm>
            <a:off x="6876139" y="1827190"/>
            <a:ext cx="481914" cy="481914"/>
          </a:xfrm>
          <a:prstGeom prst="mathMultiply">
            <a:avLst/>
          </a:prstGeom>
          <a:solidFill>
            <a:srgbClr val="C00000"/>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n w="0"/>
                <a:solidFill>
                  <a:sysClr val="windowText" lastClr="000000"/>
                </a:solidFill>
                <a:effectLst>
                  <a:outerShdw blurRad="38100" dist="19050" dir="2700000" algn="tl" rotWithShape="0">
                    <a:schemeClr val="dk1">
                      <a:alpha val="40000"/>
                    </a:schemeClr>
                  </a:outerShdw>
                </a:effectLst>
              </a:rPr>
              <a:t>   </a:t>
            </a:r>
          </a:p>
        </p:txBody>
      </p:sp>
      <p:cxnSp>
        <p:nvCxnSpPr>
          <p:cNvPr id="16" name="!!topdotted">
            <a:extLst>
              <a:ext uri="{FF2B5EF4-FFF2-40B4-BE49-F238E27FC236}">
                <a16:creationId xmlns:a16="http://schemas.microsoft.com/office/drawing/2014/main" id="{E7829BD0-FEF5-FF49-ABD0-6D6F0A32AAA9}"/>
              </a:ext>
            </a:extLst>
          </p:cNvPr>
          <p:cNvCxnSpPr>
            <a:cxnSpLocks/>
          </p:cNvCxnSpPr>
          <p:nvPr/>
        </p:nvCxnSpPr>
        <p:spPr>
          <a:xfrm flipV="1">
            <a:off x="7117096" y="629587"/>
            <a:ext cx="0" cy="1335944"/>
          </a:xfrm>
          <a:prstGeom prst="line">
            <a:avLst/>
          </a:prstGeom>
          <a:ln w="9525" cap="flat" cmpd="sng" algn="ctr">
            <a:solidFill>
              <a:srgbClr val="C0000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7" name="!!topline">
            <a:extLst>
              <a:ext uri="{FF2B5EF4-FFF2-40B4-BE49-F238E27FC236}">
                <a16:creationId xmlns:a16="http://schemas.microsoft.com/office/drawing/2014/main" id="{F3F6A119-5138-B343-8340-27FA5DC30346}"/>
              </a:ext>
            </a:extLst>
          </p:cNvPr>
          <p:cNvSpPr/>
          <p:nvPr/>
        </p:nvSpPr>
        <p:spPr>
          <a:xfrm rot="20844392">
            <a:off x="6329958" y="639045"/>
            <a:ext cx="1484334"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
            <a:extLst>
              <a:ext uri="{FF2B5EF4-FFF2-40B4-BE49-F238E27FC236}">
                <a16:creationId xmlns:a16="http://schemas.microsoft.com/office/drawing/2014/main" id="{983CE24F-C731-1D49-A388-A5EBD76E356E}"/>
              </a:ext>
            </a:extLst>
          </p:cNvPr>
          <p:cNvCxnSpPr>
            <a:cxnSpLocks/>
          </p:cNvCxnSpPr>
          <p:nvPr/>
        </p:nvCxnSpPr>
        <p:spPr>
          <a:xfrm flipV="1">
            <a:off x="4489221" y="4678475"/>
            <a:ext cx="0" cy="986314"/>
          </a:xfrm>
          <a:prstGeom prst="line">
            <a:avLst/>
          </a:prstGeom>
          <a:ln w="9525" cap="flat" cmpd="sng" algn="ctr">
            <a:solidFill>
              <a:srgbClr val="C0000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1" name="!!x2">
            <a:extLst>
              <a:ext uri="{FF2B5EF4-FFF2-40B4-BE49-F238E27FC236}">
                <a16:creationId xmlns:a16="http://schemas.microsoft.com/office/drawing/2014/main" id="{63D96B76-B90D-1E4F-A229-8AC71B6C0180}"/>
              </a:ext>
            </a:extLst>
          </p:cNvPr>
          <p:cNvSpPr/>
          <p:nvPr/>
        </p:nvSpPr>
        <p:spPr>
          <a:xfrm>
            <a:off x="4248264" y="5478694"/>
            <a:ext cx="481914" cy="481914"/>
          </a:xfrm>
          <a:prstGeom prst="mathMultiply">
            <a:avLst/>
          </a:prstGeom>
          <a:solidFill>
            <a:srgbClr val="C00000"/>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n w="0"/>
                <a:solidFill>
                  <a:sysClr val="windowText" lastClr="000000"/>
                </a:solidFill>
                <a:effectLst>
                  <a:outerShdw blurRad="38100" dist="19050" dir="2700000" algn="tl" rotWithShape="0">
                    <a:schemeClr val="dk1">
                      <a:alpha val="40000"/>
                    </a:schemeClr>
                  </a:outerShdw>
                </a:effectLst>
              </a:rPr>
              <a:t>   </a:t>
            </a:r>
          </a:p>
        </p:txBody>
      </p:sp>
      <p:sp>
        <p:nvSpPr>
          <p:cNvPr id="22" name="!!x1">
            <a:extLst>
              <a:ext uri="{FF2B5EF4-FFF2-40B4-BE49-F238E27FC236}">
                <a16:creationId xmlns:a16="http://schemas.microsoft.com/office/drawing/2014/main" id="{BEE2E091-9B15-7B44-8F1F-371023509672}"/>
              </a:ext>
            </a:extLst>
          </p:cNvPr>
          <p:cNvSpPr/>
          <p:nvPr/>
        </p:nvSpPr>
        <p:spPr>
          <a:xfrm>
            <a:off x="4248264" y="4437518"/>
            <a:ext cx="481914" cy="481914"/>
          </a:xfrm>
          <a:prstGeom prst="mathMultiply">
            <a:avLst/>
          </a:prstGeom>
          <a:solidFill>
            <a:srgbClr val="C00000"/>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n w="0"/>
                <a:solidFill>
                  <a:sysClr val="windowText" lastClr="000000"/>
                </a:solidFill>
                <a:effectLst>
                  <a:outerShdw blurRad="38100" dist="19050" dir="2700000" algn="tl" rotWithShape="0">
                    <a:schemeClr val="dk1">
                      <a:alpha val="40000"/>
                    </a:schemeClr>
                  </a:outerShdw>
                </a:effectLst>
              </a:rPr>
              <a:t>   </a:t>
            </a:r>
          </a:p>
        </p:txBody>
      </p:sp>
      <p:cxnSp>
        <p:nvCxnSpPr>
          <p:cNvPr id="24" name="Straight Arrow Connector 23">
            <a:extLst>
              <a:ext uri="{FF2B5EF4-FFF2-40B4-BE49-F238E27FC236}">
                <a16:creationId xmlns:a16="http://schemas.microsoft.com/office/drawing/2014/main" id="{1308E560-3866-6647-ABC0-5AE7C9229130}"/>
              </a:ext>
            </a:extLst>
          </p:cNvPr>
          <p:cNvCxnSpPr>
            <a:cxnSpLocks/>
          </p:cNvCxnSpPr>
          <p:nvPr/>
        </p:nvCxnSpPr>
        <p:spPr>
          <a:xfrm flipH="1">
            <a:off x="4679079" y="2285509"/>
            <a:ext cx="2393046" cy="2392966"/>
          </a:xfrm>
          <a:prstGeom prst="straightConnector1">
            <a:avLst/>
          </a:prstGeom>
          <a:ln w="38100">
            <a:solidFill>
              <a:srgbClr val="7030A0"/>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AB443441-C798-4011-A254-2BA0C9EBED01}"/>
              </a:ext>
            </a:extLst>
          </p:cNvPr>
          <p:cNvSpPr txBox="1"/>
          <p:nvPr/>
        </p:nvSpPr>
        <p:spPr>
          <a:xfrm>
            <a:off x="3862316" y="5775942"/>
            <a:ext cx="1236059" cy="369332"/>
          </a:xfrm>
          <a:prstGeom prst="rect">
            <a:avLst/>
          </a:prstGeom>
          <a:noFill/>
        </p:spPr>
        <p:txBody>
          <a:bodyPr wrap="square" rtlCol="0">
            <a:spAutoFit/>
          </a:bodyPr>
          <a:lstStyle/>
          <a:p>
            <a:r>
              <a:rPr lang="en-US" dirty="0"/>
              <a:t>Total Error</a:t>
            </a:r>
            <a:endParaRPr lang="en-US" baseline="-25000" dirty="0"/>
          </a:p>
        </p:txBody>
      </p:sp>
    </p:spTree>
    <p:extLst>
      <p:ext uri="{BB962C8B-B14F-4D97-AF65-F5344CB8AC3E}">
        <p14:creationId xmlns:p14="http://schemas.microsoft.com/office/powerpoint/2010/main" val="36453102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 box and whisker chart&#10;&#10;Description automatically generated">
            <a:extLst>
              <a:ext uri="{FF2B5EF4-FFF2-40B4-BE49-F238E27FC236}">
                <a16:creationId xmlns:a16="http://schemas.microsoft.com/office/drawing/2014/main" id="{10006767-D390-6F45-A724-769E6F5817F4}"/>
              </a:ext>
            </a:extLst>
          </p:cNvPr>
          <p:cNvPicPr>
            <a:picLocks noChangeAspect="1"/>
          </p:cNvPicPr>
          <p:nvPr/>
        </p:nvPicPr>
        <p:blipFill>
          <a:blip r:embed="rId3">
            <a:alphaModFix/>
          </a:blip>
          <a:stretch>
            <a:fillRect/>
          </a:stretch>
        </p:blipFill>
        <p:spPr>
          <a:xfrm>
            <a:off x="3284239" y="231768"/>
            <a:ext cx="5627950" cy="6134006"/>
          </a:xfrm>
          <a:prstGeom prst="rect">
            <a:avLst/>
          </a:prstGeom>
        </p:spPr>
      </p:pic>
      <p:sp>
        <p:nvSpPr>
          <p:cNvPr id="15" name="!!x3">
            <a:extLst>
              <a:ext uri="{FF2B5EF4-FFF2-40B4-BE49-F238E27FC236}">
                <a16:creationId xmlns:a16="http://schemas.microsoft.com/office/drawing/2014/main" id="{22ABDFE0-6888-C546-88BD-71FEF5A7744B}"/>
              </a:ext>
            </a:extLst>
          </p:cNvPr>
          <p:cNvSpPr/>
          <p:nvPr/>
        </p:nvSpPr>
        <p:spPr>
          <a:xfrm>
            <a:off x="7483241" y="1827190"/>
            <a:ext cx="481914" cy="481914"/>
          </a:xfrm>
          <a:prstGeom prst="mathMultiply">
            <a:avLst/>
          </a:prstGeom>
          <a:solidFill>
            <a:srgbClr val="C00000"/>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n w="0"/>
                <a:solidFill>
                  <a:sysClr val="windowText" lastClr="000000"/>
                </a:solidFill>
                <a:effectLst>
                  <a:outerShdw blurRad="38100" dist="19050" dir="2700000" algn="tl" rotWithShape="0">
                    <a:schemeClr val="dk1">
                      <a:alpha val="40000"/>
                    </a:schemeClr>
                  </a:outerShdw>
                </a:effectLst>
              </a:rPr>
              <a:t>   </a:t>
            </a:r>
          </a:p>
        </p:txBody>
      </p:sp>
      <p:cxnSp>
        <p:nvCxnSpPr>
          <p:cNvPr id="16" name="!!topdotted">
            <a:extLst>
              <a:ext uri="{FF2B5EF4-FFF2-40B4-BE49-F238E27FC236}">
                <a16:creationId xmlns:a16="http://schemas.microsoft.com/office/drawing/2014/main" id="{E7829BD0-FEF5-FF49-ABD0-6D6F0A32AAA9}"/>
              </a:ext>
            </a:extLst>
          </p:cNvPr>
          <p:cNvCxnSpPr>
            <a:cxnSpLocks/>
          </p:cNvCxnSpPr>
          <p:nvPr/>
        </p:nvCxnSpPr>
        <p:spPr>
          <a:xfrm flipH="1" flipV="1">
            <a:off x="7712766" y="548782"/>
            <a:ext cx="11432" cy="1451377"/>
          </a:xfrm>
          <a:prstGeom prst="line">
            <a:avLst/>
          </a:prstGeom>
          <a:ln w="9525" cap="flat" cmpd="sng" algn="ctr">
            <a:solidFill>
              <a:srgbClr val="C0000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7" name="!!topline">
            <a:extLst>
              <a:ext uri="{FF2B5EF4-FFF2-40B4-BE49-F238E27FC236}">
                <a16:creationId xmlns:a16="http://schemas.microsoft.com/office/drawing/2014/main" id="{F3F6A119-5138-B343-8340-27FA5DC30346}"/>
              </a:ext>
            </a:extLst>
          </p:cNvPr>
          <p:cNvSpPr/>
          <p:nvPr/>
        </p:nvSpPr>
        <p:spPr>
          <a:xfrm rot="21435198">
            <a:off x="6970599" y="525923"/>
            <a:ext cx="1484334"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6225D600-2578-4842-9038-1E88477C9311}"/>
              </a:ext>
            </a:extLst>
          </p:cNvPr>
          <p:cNvSpPr txBox="1"/>
          <p:nvPr/>
        </p:nvSpPr>
        <p:spPr>
          <a:xfrm>
            <a:off x="3438618" y="2207718"/>
            <a:ext cx="835816" cy="369332"/>
          </a:xfrm>
          <a:prstGeom prst="rect">
            <a:avLst/>
          </a:prstGeom>
          <a:noFill/>
        </p:spPr>
        <p:txBody>
          <a:bodyPr wrap="square" rtlCol="0">
            <a:spAutoFit/>
          </a:bodyPr>
          <a:lstStyle/>
          <a:p>
            <a:r>
              <a:rPr lang="en-US" dirty="0"/>
              <a:t>w</a:t>
            </a:r>
            <a:r>
              <a:rPr lang="en-US" baseline="-25000" dirty="0"/>
              <a:t>gf1</a:t>
            </a:r>
          </a:p>
        </p:txBody>
      </p:sp>
      <p:sp>
        <p:nvSpPr>
          <p:cNvPr id="12" name="TextBox 11">
            <a:extLst>
              <a:ext uri="{FF2B5EF4-FFF2-40B4-BE49-F238E27FC236}">
                <a16:creationId xmlns:a16="http://schemas.microsoft.com/office/drawing/2014/main" id="{E74A9048-C562-B84B-B5AD-08BCC0854FE1}"/>
              </a:ext>
            </a:extLst>
          </p:cNvPr>
          <p:cNvSpPr txBox="1"/>
          <p:nvPr/>
        </p:nvSpPr>
        <p:spPr>
          <a:xfrm>
            <a:off x="6552448" y="2100843"/>
            <a:ext cx="835816" cy="369332"/>
          </a:xfrm>
          <a:prstGeom prst="rect">
            <a:avLst/>
          </a:prstGeom>
          <a:noFill/>
        </p:spPr>
        <p:txBody>
          <a:bodyPr wrap="square" rtlCol="0">
            <a:spAutoFit/>
          </a:bodyPr>
          <a:lstStyle/>
          <a:p>
            <a:r>
              <a:rPr lang="en-US" dirty="0"/>
              <a:t>w</a:t>
            </a:r>
            <a:r>
              <a:rPr lang="en-US" baseline="-25000" dirty="0"/>
              <a:t>gf1</a:t>
            </a:r>
          </a:p>
        </p:txBody>
      </p:sp>
      <p:sp>
        <p:nvSpPr>
          <p:cNvPr id="18" name="TextBox 17">
            <a:extLst>
              <a:ext uri="{FF2B5EF4-FFF2-40B4-BE49-F238E27FC236}">
                <a16:creationId xmlns:a16="http://schemas.microsoft.com/office/drawing/2014/main" id="{12BE4A04-B8CB-FB48-8226-1D8C79B02F4A}"/>
              </a:ext>
            </a:extLst>
          </p:cNvPr>
          <p:cNvSpPr txBox="1"/>
          <p:nvPr/>
        </p:nvSpPr>
        <p:spPr>
          <a:xfrm>
            <a:off x="4803737" y="168897"/>
            <a:ext cx="835816" cy="369332"/>
          </a:xfrm>
          <a:prstGeom prst="rect">
            <a:avLst/>
          </a:prstGeom>
          <a:noFill/>
        </p:spPr>
        <p:txBody>
          <a:bodyPr wrap="square" rtlCol="0">
            <a:spAutoFit/>
          </a:bodyPr>
          <a:lstStyle/>
          <a:p>
            <a:r>
              <a:rPr lang="en-US" dirty="0"/>
              <a:t>w</a:t>
            </a:r>
            <a:r>
              <a:rPr lang="en-US" baseline="-25000" dirty="0"/>
              <a:t>xg2</a:t>
            </a:r>
          </a:p>
        </p:txBody>
      </p:sp>
      <p:cxnSp>
        <p:nvCxnSpPr>
          <p:cNvPr id="21" name="!!Straight Connector ">
            <a:extLst>
              <a:ext uri="{FF2B5EF4-FFF2-40B4-BE49-F238E27FC236}">
                <a16:creationId xmlns:a16="http://schemas.microsoft.com/office/drawing/2014/main" id="{1FF6B3DB-13FF-5F47-968E-08961B640C99}"/>
              </a:ext>
            </a:extLst>
          </p:cNvPr>
          <p:cNvCxnSpPr>
            <a:cxnSpLocks/>
          </p:cNvCxnSpPr>
          <p:nvPr/>
        </p:nvCxnSpPr>
        <p:spPr>
          <a:xfrm flipV="1">
            <a:off x="4286854" y="4941917"/>
            <a:ext cx="0" cy="722871"/>
          </a:xfrm>
          <a:prstGeom prst="line">
            <a:avLst/>
          </a:prstGeom>
          <a:ln w="9525" cap="flat" cmpd="sng" algn="ctr">
            <a:solidFill>
              <a:srgbClr val="C0000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2" name="!!x2">
            <a:extLst>
              <a:ext uri="{FF2B5EF4-FFF2-40B4-BE49-F238E27FC236}">
                <a16:creationId xmlns:a16="http://schemas.microsoft.com/office/drawing/2014/main" id="{8A8C82DE-36B5-F041-BD08-16C16698A455}"/>
              </a:ext>
            </a:extLst>
          </p:cNvPr>
          <p:cNvSpPr/>
          <p:nvPr/>
        </p:nvSpPr>
        <p:spPr>
          <a:xfrm>
            <a:off x="4045897" y="5478694"/>
            <a:ext cx="481914" cy="481914"/>
          </a:xfrm>
          <a:prstGeom prst="mathMultiply">
            <a:avLst/>
          </a:prstGeom>
          <a:solidFill>
            <a:srgbClr val="C00000"/>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n w="0"/>
                <a:solidFill>
                  <a:sysClr val="windowText" lastClr="000000"/>
                </a:solidFill>
                <a:effectLst>
                  <a:outerShdw blurRad="38100" dist="19050" dir="2700000" algn="tl" rotWithShape="0">
                    <a:schemeClr val="dk1">
                      <a:alpha val="40000"/>
                    </a:schemeClr>
                  </a:outerShdw>
                </a:effectLst>
              </a:rPr>
              <a:t>   </a:t>
            </a:r>
          </a:p>
        </p:txBody>
      </p:sp>
      <p:sp>
        <p:nvSpPr>
          <p:cNvPr id="24" name="!!x1">
            <a:extLst>
              <a:ext uri="{FF2B5EF4-FFF2-40B4-BE49-F238E27FC236}">
                <a16:creationId xmlns:a16="http://schemas.microsoft.com/office/drawing/2014/main" id="{1F36497B-A89F-B241-9BC0-9DC73FBA06C1}"/>
              </a:ext>
            </a:extLst>
          </p:cNvPr>
          <p:cNvSpPr/>
          <p:nvPr/>
        </p:nvSpPr>
        <p:spPr>
          <a:xfrm>
            <a:off x="4045897" y="4700960"/>
            <a:ext cx="481914" cy="481914"/>
          </a:xfrm>
          <a:prstGeom prst="mathMultiply">
            <a:avLst/>
          </a:prstGeom>
          <a:solidFill>
            <a:srgbClr val="C00000"/>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n w="0"/>
                <a:solidFill>
                  <a:sysClr val="windowText" lastClr="000000"/>
                </a:solidFill>
                <a:effectLst>
                  <a:outerShdw blurRad="38100" dist="19050" dir="2700000" algn="tl" rotWithShape="0">
                    <a:schemeClr val="dk1">
                      <a:alpha val="40000"/>
                    </a:schemeClr>
                  </a:outerShdw>
                </a:effectLst>
              </a:rPr>
              <a:t>   </a:t>
            </a:r>
          </a:p>
        </p:txBody>
      </p:sp>
      <p:cxnSp>
        <p:nvCxnSpPr>
          <p:cNvPr id="26" name="Straight Arrow Connector 25">
            <a:extLst>
              <a:ext uri="{FF2B5EF4-FFF2-40B4-BE49-F238E27FC236}">
                <a16:creationId xmlns:a16="http://schemas.microsoft.com/office/drawing/2014/main" id="{C7DC190D-4B5F-6746-BF7F-D01AEBC8A9BF}"/>
              </a:ext>
            </a:extLst>
          </p:cNvPr>
          <p:cNvCxnSpPr>
            <a:cxnSpLocks/>
          </p:cNvCxnSpPr>
          <p:nvPr/>
        </p:nvCxnSpPr>
        <p:spPr>
          <a:xfrm flipH="1">
            <a:off x="4515936" y="2261759"/>
            <a:ext cx="3148887" cy="2656408"/>
          </a:xfrm>
          <a:prstGeom prst="straightConnector1">
            <a:avLst/>
          </a:prstGeom>
          <a:ln w="38100">
            <a:solidFill>
              <a:srgbClr val="7030A0"/>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C4787D0D-4E36-4C07-B594-19D6661B895E}"/>
              </a:ext>
            </a:extLst>
          </p:cNvPr>
          <p:cNvSpPr txBox="1"/>
          <p:nvPr/>
        </p:nvSpPr>
        <p:spPr>
          <a:xfrm>
            <a:off x="3862316" y="5775942"/>
            <a:ext cx="1236059" cy="369332"/>
          </a:xfrm>
          <a:prstGeom prst="rect">
            <a:avLst/>
          </a:prstGeom>
          <a:noFill/>
        </p:spPr>
        <p:txBody>
          <a:bodyPr wrap="square" rtlCol="0">
            <a:spAutoFit/>
          </a:bodyPr>
          <a:lstStyle/>
          <a:p>
            <a:r>
              <a:rPr lang="en-US" dirty="0"/>
              <a:t>Total Error</a:t>
            </a:r>
            <a:endParaRPr lang="en-US" baseline="-25000" dirty="0"/>
          </a:p>
        </p:txBody>
      </p:sp>
    </p:spTree>
    <p:extLst>
      <p:ext uri="{BB962C8B-B14F-4D97-AF65-F5344CB8AC3E}">
        <p14:creationId xmlns:p14="http://schemas.microsoft.com/office/powerpoint/2010/main" val="4264544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Diagram, box and whisker chart&#10;&#10;Description automatically generated">
            <a:extLst>
              <a:ext uri="{FF2B5EF4-FFF2-40B4-BE49-F238E27FC236}">
                <a16:creationId xmlns:a16="http://schemas.microsoft.com/office/drawing/2014/main" id="{0C44EE30-2DFD-6E4A-9771-951D641E5957}"/>
              </a:ext>
            </a:extLst>
          </p:cNvPr>
          <p:cNvPicPr>
            <a:picLocks noChangeAspect="1"/>
          </p:cNvPicPr>
          <p:nvPr/>
        </p:nvPicPr>
        <p:blipFill>
          <a:blip r:embed="rId3">
            <a:alphaModFix/>
          </a:blip>
          <a:stretch>
            <a:fillRect/>
          </a:stretch>
        </p:blipFill>
        <p:spPr>
          <a:xfrm>
            <a:off x="3284239" y="231768"/>
            <a:ext cx="5627950" cy="6134006"/>
          </a:xfrm>
          <a:prstGeom prst="rect">
            <a:avLst/>
          </a:prstGeom>
        </p:spPr>
      </p:pic>
      <p:sp>
        <p:nvSpPr>
          <p:cNvPr id="10" name="TextBox 9">
            <a:extLst>
              <a:ext uri="{FF2B5EF4-FFF2-40B4-BE49-F238E27FC236}">
                <a16:creationId xmlns:a16="http://schemas.microsoft.com/office/drawing/2014/main" id="{2869557E-383D-6A43-A18E-68A6F3200FFD}"/>
              </a:ext>
            </a:extLst>
          </p:cNvPr>
          <p:cNvSpPr txBox="1"/>
          <p:nvPr/>
        </p:nvSpPr>
        <p:spPr>
          <a:xfrm>
            <a:off x="3438618" y="2207718"/>
            <a:ext cx="835816" cy="369332"/>
          </a:xfrm>
          <a:prstGeom prst="rect">
            <a:avLst/>
          </a:prstGeom>
          <a:noFill/>
        </p:spPr>
        <p:txBody>
          <a:bodyPr wrap="square" rtlCol="0">
            <a:spAutoFit/>
          </a:bodyPr>
          <a:lstStyle/>
          <a:p>
            <a:r>
              <a:rPr lang="en-US" dirty="0"/>
              <a:t>w</a:t>
            </a:r>
            <a:r>
              <a:rPr lang="en-US" baseline="-25000" dirty="0"/>
              <a:t>gf1</a:t>
            </a:r>
          </a:p>
        </p:txBody>
      </p:sp>
      <p:sp>
        <p:nvSpPr>
          <p:cNvPr id="11" name="TextBox 10">
            <a:extLst>
              <a:ext uri="{FF2B5EF4-FFF2-40B4-BE49-F238E27FC236}">
                <a16:creationId xmlns:a16="http://schemas.microsoft.com/office/drawing/2014/main" id="{F424C681-9F97-2242-8A1C-C776648FFBF8}"/>
              </a:ext>
            </a:extLst>
          </p:cNvPr>
          <p:cNvSpPr txBox="1"/>
          <p:nvPr/>
        </p:nvSpPr>
        <p:spPr>
          <a:xfrm>
            <a:off x="6552448" y="2100843"/>
            <a:ext cx="835816" cy="369332"/>
          </a:xfrm>
          <a:prstGeom prst="rect">
            <a:avLst/>
          </a:prstGeom>
          <a:noFill/>
        </p:spPr>
        <p:txBody>
          <a:bodyPr wrap="square" rtlCol="0">
            <a:spAutoFit/>
          </a:bodyPr>
          <a:lstStyle/>
          <a:p>
            <a:r>
              <a:rPr lang="en-US" dirty="0"/>
              <a:t>w</a:t>
            </a:r>
            <a:r>
              <a:rPr lang="en-US" baseline="-25000" dirty="0"/>
              <a:t>gf1</a:t>
            </a:r>
          </a:p>
        </p:txBody>
      </p:sp>
      <p:sp>
        <p:nvSpPr>
          <p:cNvPr id="12" name="TextBox 11">
            <a:extLst>
              <a:ext uri="{FF2B5EF4-FFF2-40B4-BE49-F238E27FC236}">
                <a16:creationId xmlns:a16="http://schemas.microsoft.com/office/drawing/2014/main" id="{A21D870A-8A38-6F46-B6C3-48FDAE0F44B0}"/>
              </a:ext>
            </a:extLst>
          </p:cNvPr>
          <p:cNvSpPr txBox="1"/>
          <p:nvPr/>
        </p:nvSpPr>
        <p:spPr>
          <a:xfrm>
            <a:off x="4803737" y="168897"/>
            <a:ext cx="835816" cy="369332"/>
          </a:xfrm>
          <a:prstGeom prst="rect">
            <a:avLst/>
          </a:prstGeom>
          <a:noFill/>
        </p:spPr>
        <p:txBody>
          <a:bodyPr wrap="square" rtlCol="0">
            <a:spAutoFit/>
          </a:bodyPr>
          <a:lstStyle/>
          <a:p>
            <a:r>
              <a:rPr lang="en-US" dirty="0"/>
              <a:t>w</a:t>
            </a:r>
            <a:r>
              <a:rPr lang="en-US" baseline="-25000" dirty="0"/>
              <a:t>xg2</a:t>
            </a:r>
          </a:p>
        </p:txBody>
      </p:sp>
      <p:sp>
        <p:nvSpPr>
          <p:cNvPr id="15" name="!!x3">
            <a:extLst>
              <a:ext uri="{FF2B5EF4-FFF2-40B4-BE49-F238E27FC236}">
                <a16:creationId xmlns:a16="http://schemas.microsoft.com/office/drawing/2014/main" id="{22ABDFE0-6888-C546-88BD-71FEF5A7744B}"/>
              </a:ext>
            </a:extLst>
          </p:cNvPr>
          <p:cNvSpPr/>
          <p:nvPr/>
        </p:nvSpPr>
        <p:spPr>
          <a:xfrm>
            <a:off x="7834516" y="1827190"/>
            <a:ext cx="481914" cy="481914"/>
          </a:xfrm>
          <a:prstGeom prst="mathMultiply">
            <a:avLst/>
          </a:prstGeom>
          <a:solidFill>
            <a:srgbClr val="C00000"/>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n w="0"/>
                <a:solidFill>
                  <a:sysClr val="windowText" lastClr="000000"/>
                </a:solidFill>
                <a:effectLst>
                  <a:outerShdw blurRad="38100" dist="19050" dir="2700000" algn="tl" rotWithShape="0">
                    <a:schemeClr val="dk1">
                      <a:alpha val="40000"/>
                    </a:schemeClr>
                  </a:outerShdw>
                </a:effectLst>
              </a:rPr>
              <a:t>   </a:t>
            </a:r>
          </a:p>
        </p:txBody>
      </p:sp>
      <p:sp>
        <p:nvSpPr>
          <p:cNvPr id="17" name="!!topline">
            <a:extLst>
              <a:ext uri="{FF2B5EF4-FFF2-40B4-BE49-F238E27FC236}">
                <a16:creationId xmlns:a16="http://schemas.microsoft.com/office/drawing/2014/main" id="{F3F6A119-5138-B343-8340-27FA5DC30346}"/>
              </a:ext>
            </a:extLst>
          </p:cNvPr>
          <p:cNvSpPr/>
          <p:nvPr/>
        </p:nvSpPr>
        <p:spPr>
          <a:xfrm>
            <a:off x="7327720" y="510367"/>
            <a:ext cx="1484334"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topdotted">
            <a:extLst>
              <a:ext uri="{FF2B5EF4-FFF2-40B4-BE49-F238E27FC236}">
                <a16:creationId xmlns:a16="http://schemas.microsoft.com/office/drawing/2014/main" id="{61F01312-68EB-9448-B616-B66FC65DDA55}"/>
              </a:ext>
            </a:extLst>
          </p:cNvPr>
          <p:cNvCxnSpPr>
            <a:cxnSpLocks/>
          </p:cNvCxnSpPr>
          <p:nvPr/>
        </p:nvCxnSpPr>
        <p:spPr>
          <a:xfrm flipH="1" flipV="1">
            <a:off x="8064549" y="548782"/>
            <a:ext cx="11432" cy="1451377"/>
          </a:xfrm>
          <a:prstGeom prst="line">
            <a:avLst/>
          </a:prstGeom>
          <a:ln w="9525" cap="flat" cmpd="sng" algn="ctr">
            <a:solidFill>
              <a:srgbClr val="C0000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0" name="!!x2">
            <a:extLst>
              <a:ext uri="{FF2B5EF4-FFF2-40B4-BE49-F238E27FC236}">
                <a16:creationId xmlns:a16="http://schemas.microsoft.com/office/drawing/2014/main" id="{18B9CDA3-320C-1B41-81EC-B99BD2E25254}"/>
              </a:ext>
            </a:extLst>
          </p:cNvPr>
          <p:cNvSpPr/>
          <p:nvPr/>
        </p:nvSpPr>
        <p:spPr>
          <a:xfrm>
            <a:off x="3929449" y="5481705"/>
            <a:ext cx="481914" cy="481914"/>
          </a:xfrm>
          <a:prstGeom prst="mathMultiply">
            <a:avLst/>
          </a:prstGeom>
          <a:solidFill>
            <a:srgbClr val="C00000"/>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n w="0"/>
                <a:solidFill>
                  <a:sysClr val="windowText" lastClr="000000"/>
                </a:solidFill>
                <a:effectLst>
                  <a:outerShdw blurRad="38100" dist="19050" dir="2700000" algn="tl" rotWithShape="0">
                    <a:schemeClr val="dk1">
                      <a:alpha val="40000"/>
                    </a:schemeClr>
                  </a:outerShdw>
                </a:effectLst>
              </a:rPr>
              <a:t>   </a:t>
            </a:r>
          </a:p>
        </p:txBody>
      </p:sp>
      <p:sp>
        <p:nvSpPr>
          <p:cNvPr id="21" name="!!x1">
            <a:extLst>
              <a:ext uri="{FF2B5EF4-FFF2-40B4-BE49-F238E27FC236}">
                <a16:creationId xmlns:a16="http://schemas.microsoft.com/office/drawing/2014/main" id="{6EBE3F7D-553B-0348-A32B-407E2607EBA0}"/>
              </a:ext>
            </a:extLst>
          </p:cNvPr>
          <p:cNvSpPr/>
          <p:nvPr/>
        </p:nvSpPr>
        <p:spPr>
          <a:xfrm>
            <a:off x="3929449" y="4914777"/>
            <a:ext cx="481914" cy="481914"/>
          </a:xfrm>
          <a:prstGeom prst="mathMultiply">
            <a:avLst/>
          </a:prstGeom>
          <a:solidFill>
            <a:srgbClr val="C00000"/>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n w="0"/>
                <a:solidFill>
                  <a:sysClr val="windowText" lastClr="000000"/>
                </a:solidFill>
                <a:effectLst>
                  <a:outerShdw blurRad="38100" dist="19050" dir="2700000" algn="tl" rotWithShape="0">
                    <a:schemeClr val="dk1">
                      <a:alpha val="40000"/>
                    </a:schemeClr>
                  </a:outerShdw>
                </a:effectLst>
              </a:rPr>
              <a:t>   </a:t>
            </a:r>
          </a:p>
        </p:txBody>
      </p:sp>
      <p:cxnSp>
        <p:nvCxnSpPr>
          <p:cNvPr id="22" name="!!Straight Connector ">
            <a:extLst>
              <a:ext uri="{FF2B5EF4-FFF2-40B4-BE49-F238E27FC236}">
                <a16:creationId xmlns:a16="http://schemas.microsoft.com/office/drawing/2014/main" id="{75017E26-4A26-204C-831A-8E795A3B419F}"/>
              </a:ext>
            </a:extLst>
          </p:cNvPr>
          <p:cNvCxnSpPr/>
          <p:nvPr/>
        </p:nvCxnSpPr>
        <p:spPr>
          <a:xfrm flipV="1">
            <a:off x="4170406" y="5155734"/>
            <a:ext cx="0" cy="566928"/>
          </a:xfrm>
          <a:prstGeom prst="line">
            <a:avLst/>
          </a:prstGeom>
          <a:ln w="9525" cap="flat" cmpd="sng" algn="ctr">
            <a:solidFill>
              <a:srgbClr val="C0000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5" name="Straight Arrow Connector 24">
            <a:extLst>
              <a:ext uri="{FF2B5EF4-FFF2-40B4-BE49-F238E27FC236}">
                <a16:creationId xmlns:a16="http://schemas.microsoft.com/office/drawing/2014/main" id="{C6E057D3-9375-A74A-A074-06F7ED290690}"/>
              </a:ext>
            </a:extLst>
          </p:cNvPr>
          <p:cNvCxnSpPr>
            <a:cxnSpLocks/>
          </p:cNvCxnSpPr>
          <p:nvPr/>
        </p:nvCxnSpPr>
        <p:spPr>
          <a:xfrm flipH="1">
            <a:off x="4357485" y="2258356"/>
            <a:ext cx="3717988" cy="2897378"/>
          </a:xfrm>
          <a:prstGeom prst="straightConnector1">
            <a:avLst/>
          </a:prstGeom>
          <a:ln w="38100">
            <a:solidFill>
              <a:srgbClr val="7030A0"/>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E3045A9D-B8B7-4276-A56E-70A500B5C07F}"/>
              </a:ext>
            </a:extLst>
          </p:cNvPr>
          <p:cNvSpPr txBox="1"/>
          <p:nvPr/>
        </p:nvSpPr>
        <p:spPr>
          <a:xfrm>
            <a:off x="3862316" y="5775942"/>
            <a:ext cx="1236059" cy="369332"/>
          </a:xfrm>
          <a:prstGeom prst="rect">
            <a:avLst/>
          </a:prstGeom>
          <a:noFill/>
        </p:spPr>
        <p:txBody>
          <a:bodyPr wrap="square" rtlCol="0">
            <a:spAutoFit/>
          </a:bodyPr>
          <a:lstStyle/>
          <a:p>
            <a:r>
              <a:rPr lang="en-US" dirty="0"/>
              <a:t>Total Error</a:t>
            </a:r>
            <a:endParaRPr lang="en-US" baseline="-25000" dirty="0"/>
          </a:p>
        </p:txBody>
      </p:sp>
    </p:spTree>
    <p:extLst>
      <p:ext uri="{BB962C8B-B14F-4D97-AF65-F5344CB8AC3E}">
        <p14:creationId xmlns:p14="http://schemas.microsoft.com/office/powerpoint/2010/main" val="13069079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BFB451F-4D20-41E3-8D60-872B9499C3D0}"/>
              </a:ext>
            </a:extLst>
          </p:cNvPr>
          <p:cNvPicPr>
            <a:picLocks noChangeAspect="1"/>
          </p:cNvPicPr>
          <p:nvPr/>
        </p:nvPicPr>
        <p:blipFill>
          <a:blip r:embed="rId3"/>
          <a:stretch>
            <a:fillRect/>
          </a:stretch>
        </p:blipFill>
        <p:spPr>
          <a:xfrm>
            <a:off x="2352122" y="739977"/>
            <a:ext cx="6909229" cy="5682276"/>
          </a:xfrm>
          <a:prstGeom prst="rect">
            <a:avLst/>
          </a:prstGeom>
        </p:spPr>
      </p:pic>
      <p:pic>
        <p:nvPicPr>
          <p:cNvPr id="4" name="Picture 3">
            <a:extLst>
              <a:ext uri="{FF2B5EF4-FFF2-40B4-BE49-F238E27FC236}">
                <a16:creationId xmlns:a16="http://schemas.microsoft.com/office/drawing/2014/main" id="{10DEF40C-AD54-4CE0-B1EA-07604F5909B7}"/>
              </a:ext>
            </a:extLst>
          </p:cNvPr>
          <p:cNvPicPr>
            <a:picLocks noChangeAspect="1"/>
          </p:cNvPicPr>
          <p:nvPr/>
        </p:nvPicPr>
        <p:blipFill>
          <a:blip r:embed="rId4"/>
          <a:stretch>
            <a:fillRect/>
          </a:stretch>
        </p:blipFill>
        <p:spPr>
          <a:xfrm>
            <a:off x="7121927" y="2624720"/>
            <a:ext cx="3676353" cy="1032880"/>
          </a:xfrm>
          <a:prstGeom prst="rect">
            <a:avLst/>
          </a:prstGeom>
        </p:spPr>
      </p:pic>
      <p:pic>
        <p:nvPicPr>
          <p:cNvPr id="14" name="Picture 13">
            <a:extLst>
              <a:ext uri="{FF2B5EF4-FFF2-40B4-BE49-F238E27FC236}">
                <a16:creationId xmlns:a16="http://schemas.microsoft.com/office/drawing/2014/main" id="{26314CED-D57E-48DE-A275-9F18CF1F0FC3}"/>
              </a:ext>
            </a:extLst>
          </p:cNvPr>
          <p:cNvPicPr>
            <a:picLocks noChangeAspect="1"/>
          </p:cNvPicPr>
          <p:nvPr/>
        </p:nvPicPr>
        <p:blipFill>
          <a:blip r:embed="rId5"/>
          <a:stretch>
            <a:fillRect/>
          </a:stretch>
        </p:blipFill>
        <p:spPr>
          <a:xfrm>
            <a:off x="9126671" y="2791306"/>
            <a:ext cx="514350" cy="330200"/>
          </a:xfrm>
          <a:prstGeom prst="rect">
            <a:avLst/>
          </a:prstGeom>
        </p:spPr>
      </p:pic>
      <p:pic>
        <p:nvPicPr>
          <p:cNvPr id="9" name="Picture 8">
            <a:extLst>
              <a:ext uri="{FF2B5EF4-FFF2-40B4-BE49-F238E27FC236}">
                <a16:creationId xmlns:a16="http://schemas.microsoft.com/office/drawing/2014/main" id="{DC8DA59B-11C1-41E5-AABE-7DE6105E3AD0}"/>
              </a:ext>
            </a:extLst>
          </p:cNvPr>
          <p:cNvPicPr>
            <a:picLocks noChangeAspect="1"/>
          </p:cNvPicPr>
          <p:nvPr/>
        </p:nvPicPr>
        <p:blipFill>
          <a:blip r:embed="rId6"/>
          <a:stretch>
            <a:fillRect/>
          </a:stretch>
        </p:blipFill>
        <p:spPr>
          <a:xfrm>
            <a:off x="7735871" y="5025298"/>
            <a:ext cx="3810299" cy="578667"/>
          </a:xfrm>
          <a:prstGeom prst="rect">
            <a:avLst/>
          </a:prstGeom>
        </p:spPr>
      </p:pic>
      <p:sp>
        <p:nvSpPr>
          <p:cNvPr id="13" name="TextBox 12">
            <a:extLst>
              <a:ext uri="{FF2B5EF4-FFF2-40B4-BE49-F238E27FC236}">
                <a16:creationId xmlns:a16="http://schemas.microsoft.com/office/drawing/2014/main" id="{25B03F2F-204C-4DD2-A277-0F812391D300}"/>
              </a:ext>
            </a:extLst>
          </p:cNvPr>
          <p:cNvSpPr txBox="1"/>
          <p:nvPr/>
        </p:nvSpPr>
        <p:spPr>
          <a:xfrm>
            <a:off x="4640759" y="3741284"/>
            <a:ext cx="2093866" cy="338554"/>
          </a:xfrm>
          <a:prstGeom prst="rect">
            <a:avLst/>
          </a:prstGeom>
          <a:noFill/>
        </p:spPr>
        <p:txBody>
          <a:bodyPr wrap="square">
            <a:spAutoFit/>
          </a:bodyPr>
          <a:lstStyle/>
          <a:p>
            <a:pPr algn="ctr"/>
            <a:r>
              <a:rPr lang="en-US" sz="1600" dirty="0">
                <a:solidFill>
                  <a:srgbClr val="6C9AC3"/>
                </a:solidFill>
                <a:latin typeface="+mj-lt"/>
              </a:rPr>
              <a:t>Output (o)     </a:t>
            </a:r>
            <a:r>
              <a:rPr lang="en-US" sz="1600" b="0" i="0" u="none" strike="noStrike" dirty="0">
                <a:solidFill>
                  <a:srgbClr val="6C9AC3"/>
                </a:solidFill>
                <a:latin typeface="+mj-lt"/>
              </a:rPr>
              <a:t>(</a:t>
            </a:r>
            <a:r>
              <a:rPr lang="el-GR" sz="1600" dirty="0">
                <a:solidFill>
                  <a:srgbClr val="6C9AC3"/>
                </a:solidFill>
                <a:latin typeface="+mj-lt"/>
              </a:rPr>
              <a:t>δ</a:t>
            </a:r>
            <a:r>
              <a:rPr lang="en-US" sz="1600" b="0" i="0" u="none" strike="noStrike" dirty="0">
                <a:solidFill>
                  <a:srgbClr val="6C9AC3"/>
                </a:solidFill>
                <a:latin typeface="+mj-lt"/>
              </a:rPr>
              <a:t>) Delta</a:t>
            </a:r>
            <a:endParaRPr lang="en-US" sz="1600" dirty="0">
              <a:solidFill>
                <a:srgbClr val="6C9AC3"/>
              </a:solidFill>
              <a:latin typeface="+mj-lt"/>
            </a:endParaRPr>
          </a:p>
        </p:txBody>
      </p:sp>
      <p:sp>
        <p:nvSpPr>
          <p:cNvPr id="10" name="TextBox 9">
            <a:extLst>
              <a:ext uri="{FF2B5EF4-FFF2-40B4-BE49-F238E27FC236}">
                <a16:creationId xmlns:a16="http://schemas.microsoft.com/office/drawing/2014/main" id="{288F9674-34D7-47BA-899F-23D96CCBC9D0}"/>
              </a:ext>
            </a:extLst>
          </p:cNvPr>
          <p:cNvSpPr txBox="1"/>
          <p:nvPr/>
        </p:nvSpPr>
        <p:spPr>
          <a:xfrm>
            <a:off x="5375470" y="3112692"/>
            <a:ext cx="830122" cy="338554"/>
          </a:xfrm>
          <a:prstGeom prst="rect">
            <a:avLst/>
          </a:prstGeom>
          <a:noFill/>
        </p:spPr>
        <p:txBody>
          <a:bodyPr wrap="square">
            <a:spAutoFit/>
          </a:bodyPr>
          <a:lstStyle/>
          <a:p>
            <a:r>
              <a:rPr lang="en-US" sz="1600" b="1" dirty="0">
                <a:solidFill>
                  <a:srgbClr val="6C9AC3"/>
                </a:solidFill>
                <a:latin typeface="+mj-lt"/>
              </a:rPr>
              <a:t>o       </a:t>
            </a:r>
            <a:r>
              <a:rPr lang="el-GR" sz="1600" b="1" dirty="0">
                <a:solidFill>
                  <a:srgbClr val="6C9AC3"/>
                </a:solidFill>
                <a:latin typeface="+mj-lt"/>
              </a:rPr>
              <a:t>δ</a:t>
            </a:r>
            <a:endParaRPr lang="en-US" sz="1600" b="1" dirty="0">
              <a:solidFill>
                <a:srgbClr val="6C9AC3"/>
              </a:solidFill>
              <a:latin typeface="+mj-lt"/>
            </a:endParaRPr>
          </a:p>
        </p:txBody>
      </p:sp>
    </p:spTree>
    <p:extLst>
      <p:ext uri="{BB962C8B-B14F-4D97-AF65-F5344CB8AC3E}">
        <p14:creationId xmlns:p14="http://schemas.microsoft.com/office/powerpoint/2010/main" val="1054698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Chart, surface chart&#10;&#10;Description automatically generated">
            <a:extLst>
              <a:ext uri="{FF2B5EF4-FFF2-40B4-BE49-F238E27FC236}">
                <a16:creationId xmlns:a16="http://schemas.microsoft.com/office/drawing/2014/main" id="{0B2453D2-A192-460A-8309-5ED38EB8E9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25829" y="1238137"/>
            <a:ext cx="3740342" cy="4381725"/>
          </a:xfrm>
          <a:prstGeom prst="rect">
            <a:avLst/>
          </a:prstGeom>
        </p:spPr>
      </p:pic>
      <p:sp>
        <p:nvSpPr>
          <p:cNvPr id="10" name="TextBox 9">
            <a:extLst>
              <a:ext uri="{FF2B5EF4-FFF2-40B4-BE49-F238E27FC236}">
                <a16:creationId xmlns:a16="http://schemas.microsoft.com/office/drawing/2014/main" id="{6D90157C-F183-4FA7-846D-60E9E2CA1A8D}"/>
              </a:ext>
            </a:extLst>
          </p:cNvPr>
          <p:cNvSpPr txBox="1"/>
          <p:nvPr/>
        </p:nvSpPr>
        <p:spPr>
          <a:xfrm>
            <a:off x="0" y="6550223"/>
            <a:ext cx="12192000" cy="307777"/>
          </a:xfrm>
          <a:prstGeom prst="rect">
            <a:avLst/>
          </a:prstGeom>
          <a:noFill/>
        </p:spPr>
        <p:txBody>
          <a:bodyPr wrap="square" rtlCol="0">
            <a:spAutoFit/>
          </a:bodyPr>
          <a:lstStyle/>
          <a:p>
            <a:r>
              <a:rPr lang="en-US" sz="1400" dirty="0">
                <a:solidFill>
                  <a:schemeClr val="tx1">
                    <a:lumMod val="65000"/>
                    <a:lumOff val="35000"/>
                  </a:schemeClr>
                </a:solidFill>
                <a:latin typeface="+mj-lt"/>
                <a:ea typeface="Verdana" panose="020B0604030504040204" pitchFamily="34" charset="0"/>
              </a:rPr>
              <a:t>Image Credit: </a:t>
            </a:r>
            <a:r>
              <a:rPr lang="en-US" sz="1400" b="0" i="0" dirty="0">
                <a:solidFill>
                  <a:schemeClr val="tx1">
                    <a:lumMod val="65000"/>
                    <a:lumOff val="35000"/>
                  </a:schemeClr>
                </a:solidFill>
                <a:effectLst/>
                <a:latin typeface="+mj-lt"/>
              </a:rPr>
              <a:t>https://blog.paperspace.com/intro-to-optimization-in-deep-learning-gradient-descent/</a:t>
            </a:r>
            <a:endParaRPr lang="en-US" sz="1400" dirty="0">
              <a:solidFill>
                <a:schemeClr val="tx1">
                  <a:lumMod val="65000"/>
                  <a:lumOff val="35000"/>
                </a:schemeClr>
              </a:solidFill>
              <a:latin typeface="+mj-lt"/>
              <a:ea typeface="Verdana" panose="020B0604030504040204" pitchFamily="34" charset="0"/>
            </a:endParaRPr>
          </a:p>
        </p:txBody>
      </p:sp>
      <p:sp>
        <p:nvSpPr>
          <p:cNvPr id="19" name="Freeform: Shape 18">
            <a:extLst>
              <a:ext uri="{FF2B5EF4-FFF2-40B4-BE49-F238E27FC236}">
                <a16:creationId xmlns:a16="http://schemas.microsoft.com/office/drawing/2014/main" id="{592678C4-A5FC-4ED2-A34B-28FD4278DDF2}"/>
              </a:ext>
            </a:extLst>
          </p:cNvPr>
          <p:cNvSpPr/>
          <p:nvPr/>
        </p:nvSpPr>
        <p:spPr>
          <a:xfrm rot="316104">
            <a:off x="7035800" y="2305049"/>
            <a:ext cx="558800" cy="1123947"/>
          </a:xfrm>
          <a:custGeom>
            <a:avLst/>
            <a:gdLst>
              <a:gd name="connsiteX0" fmla="*/ 615950 w 615950"/>
              <a:gd name="connsiteY0" fmla="*/ 0 h 800100"/>
              <a:gd name="connsiteX1" fmla="*/ 412750 w 615950"/>
              <a:gd name="connsiteY1" fmla="*/ 444500 h 800100"/>
              <a:gd name="connsiteX2" fmla="*/ 0 w 615950"/>
              <a:gd name="connsiteY2" fmla="*/ 800100 h 800100"/>
            </a:gdLst>
            <a:ahLst/>
            <a:cxnLst>
              <a:cxn ang="0">
                <a:pos x="connsiteX0" y="connsiteY0"/>
              </a:cxn>
              <a:cxn ang="0">
                <a:pos x="connsiteX1" y="connsiteY1"/>
              </a:cxn>
              <a:cxn ang="0">
                <a:pos x="connsiteX2" y="connsiteY2"/>
              </a:cxn>
            </a:cxnLst>
            <a:rect l="l" t="t" r="r" b="b"/>
            <a:pathLst>
              <a:path w="615950" h="800100">
                <a:moveTo>
                  <a:pt x="615950" y="0"/>
                </a:moveTo>
                <a:cubicBezTo>
                  <a:pt x="565679" y="155575"/>
                  <a:pt x="515408" y="311150"/>
                  <a:pt x="412750" y="444500"/>
                </a:cubicBezTo>
                <a:cubicBezTo>
                  <a:pt x="310092" y="577850"/>
                  <a:pt x="155046" y="688975"/>
                  <a:pt x="0" y="800100"/>
                </a:cubicBezTo>
              </a:path>
            </a:pathLst>
          </a:custGeom>
          <a:noFill/>
          <a:ln w="19050">
            <a:solidFill>
              <a:srgbClr val="FF3300"/>
            </a:solidFill>
            <a:headEnd type="none"/>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60C29060-0884-45FD-88ED-A9DF7DC282B9}"/>
              </a:ext>
            </a:extLst>
          </p:cNvPr>
          <p:cNvSpPr/>
          <p:nvPr/>
        </p:nvSpPr>
        <p:spPr>
          <a:xfrm>
            <a:off x="7618349" y="2259754"/>
            <a:ext cx="74754" cy="75943"/>
          </a:xfrm>
          <a:prstGeom prst="ellipse">
            <a:avLst/>
          </a:prstGeom>
          <a:solidFill>
            <a:srgbClr val="FF3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Arrow: Up 21">
            <a:extLst>
              <a:ext uri="{FF2B5EF4-FFF2-40B4-BE49-F238E27FC236}">
                <a16:creationId xmlns:a16="http://schemas.microsoft.com/office/drawing/2014/main" id="{4F194ADC-99F9-4DEA-8981-BE8AEAE5771C}"/>
              </a:ext>
            </a:extLst>
          </p:cNvPr>
          <p:cNvSpPr/>
          <p:nvPr/>
        </p:nvSpPr>
        <p:spPr>
          <a:xfrm rot="2032008">
            <a:off x="6047945" y="4490795"/>
            <a:ext cx="163630" cy="211756"/>
          </a:xfrm>
          <a:prstGeom prst="upArrow">
            <a:avLst/>
          </a:prstGeom>
          <a:solidFill>
            <a:srgbClr val="FF3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Arrow: Up 23">
            <a:extLst>
              <a:ext uri="{FF2B5EF4-FFF2-40B4-BE49-F238E27FC236}">
                <a16:creationId xmlns:a16="http://schemas.microsoft.com/office/drawing/2014/main" id="{94246251-E379-4722-8C78-CD52C9FE1594}"/>
              </a:ext>
            </a:extLst>
          </p:cNvPr>
          <p:cNvSpPr/>
          <p:nvPr/>
        </p:nvSpPr>
        <p:spPr>
          <a:xfrm rot="15668167">
            <a:off x="7767136" y="2175890"/>
            <a:ext cx="163630" cy="211756"/>
          </a:xfrm>
          <a:prstGeom prst="upArrow">
            <a:avLst/>
          </a:prstGeom>
          <a:solidFill>
            <a:srgbClr val="FF3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0DECDC81-68F2-4128-84E4-D8C333FDFF27}"/>
              </a:ext>
            </a:extLst>
          </p:cNvPr>
          <p:cNvSpPr/>
          <p:nvPr/>
        </p:nvSpPr>
        <p:spPr>
          <a:xfrm>
            <a:off x="6191468" y="4397680"/>
            <a:ext cx="74754" cy="75943"/>
          </a:xfrm>
          <a:prstGeom prst="ellipse">
            <a:avLst/>
          </a:prstGeom>
          <a:solidFill>
            <a:srgbClr val="FF3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25854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500"/>
                                        <p:tgtEl>
                                          <p:spTgt spid="2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500"/>
                                        <p:tgtEl>
                                          <p:spTgt spid="2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2"/>
                                        </p:tgtEl>
                                        <p:attrNameLst>
                                          <p:attrName>style.visibility</p:attrName>
                                        </p:attrNameLst>
                                      </p:cBhvr>
                                      <p:to>
                                        <p:strVal val="visible"/>
                                      </p:to>
                                    </p:set>
                                    <p:animEffect transition="in" filter="fade">
                                      <p:cBhvr>
                                        <p:cTn id="20" dur="500"/>
                                        <p:tgtEl>
                                          <p:spTgt spid="22"/>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5"/>
                                        </p:tgtEl>
                                        <p:attrNameLst>
                                          <p:attrName>style.visibility</p:attrName>
                                        </p:attrNameLst>
                                      </p:cBhvr>
                                      <p:to>
                                        <p:strVal val="visible"/>
                                      </p:to>
                                    </p:set>
                                    <p:animEffect transition="in" filter="fade">
                                      <p:cBhvr>
                                        <p:cTn id="23" dur="500"/>
                                        <p:tgtEl>
                                          <p:spTgt spid="25"/>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grpId="0" nodeType="click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wipe(down)">
                                      <p:cBhvr>
                                        <p:cTn id="28"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1" grpId="0" animBg="1"/>
      <p:bldP spid="22" grpId="0" animBg="1"/>
      <p:bldP spid="24" grpId="0" animBg="1"/>
      <p:bldP spid="2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98BC2D2-CCF7-4C63-8489-B46BF394FCA2}"/>
              </a:ext>
            </a:extLst>
          </p:cNvPr>
          <p:cNvSpPr>
            <a:spLocks noGrp="1"/>
          </p:cNvSpPr>
          <p:nvPr>
            <p:ph type="body" idx="1"/>
          </p:nvPr>
        </p:nvSpPr>
        <p:spPr>
          <a:xfrm>
            <a:off x="0" y="4285400"/>
            <a:ext cx="12192000" cy="518830"/>
          </a:xfrm>
        </p:spPr>
        <p:txBody>
          <a:bodyPr>
            <a:normAutofit/>
          </a:bodyPr>
          <a:lstStyle/>
          <a:p>
            <a:endParaRPr lang="en-US" dirty="0">
              <a:latin typeface="Palatino Linotype" panose="02040502050505030304" pitchFamily="18" charset="0"/>
              <a:cs typeface="Segoe UI" panose="020B0502040204020203" pitchFamily="34" charset="0"/>
            </a:endParaRPr>
          </a:p>
          <a:p>
            <a:endParaRPr lang="en-US" dirty="0">
              <a:latin typeface="Palatino Linotype" panose="02040502050505030304" pitchFamily="18" charset="0"/>
              <a:cs typeface="Segoe UI" panose="020B0502040204020203" pitchFamily="34" charset="0"/>
            </a:endParaRPr>
          </a:p>
          <a:p>
            <a:endParaRPr lang="en-US" dirty="0">
              <a:latin typeface="Palatino Linotype" panose="02040502050505030304" pitchFamily="18" charset="0"/>
              <a:cs typeface="Segoe UI" panose="020B0502040204020203" pitchFamily="34" charset="0"/>
            </a:endParaRPr>
          </a:p>
          <a:p>
            <a:endParaRPr lang="en-US" dirty="0">
              <a:latin typeface="Palatino Linotype" panose="02040502050505030304" pitchFamily="18" charset="0"/>
              <a:cs typeface="Segoe UI" panose="020B0502040204020203" pitchFamily="34" charset="0"/>
            </a:endParaRPr>
          </a:p>
          <a:p>
            <a:endParaRPr lang="en-US" dirty="0">
              <a:latin typeface="Palatino Linotype" panose="02040502050505030304" pitchFamily="18" charset="0"/>
              <a:cs typeface="Segoe UI" panose="020B0502040204020203" pitchFamily="34" charset="0"/>
            </a:endParaRPr>
          </a:p>
        </p:txBody>
      </p:sp>
      <p:pic>
        <p:nvPicPr>
          <p:cNvPr id="4" name="Picture 3" descr="Chart, line chart&#10;&#10;Description automatically generated">
            <a:extLst>
              <a:ext uri="{FF2B5EF4-FFF2-40B4-BE49-F238E27FC236}">
                <a16:creationId xmlns:a16="http://schemas.microsoft.com/office/drawing/2014/main" id="{D494CECD-ACAA-4CDE-A9FB-CF60D78F08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95593" y="1600196"/>
            <a:ext cx="6400813" cy="3657607"/>
          </a:xfrm>
          <a:prstGeom prst="rect">
            <a:avLst/>
          </a:prstGeom>
        </p:spPr>
      </p:pic>
    </p:spTree>
    <p:extLst>
      <p:ext uri="{BB962C8B-B14F-4D97-AF65-F5344CB8AC3E}">
        <p14:creationId xmlns:p14="http://schemas.microsoft.com/office/powerpoint/2010/main" val="4232086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FB2EB7C-CB3B-44AB-8441-7FF0A73D1DA8}"/>
              </a:ext>
            </a:extLst>
          </p:cNvPr>
          <p:cNvSpPr>
            <a:spLocks noGrp="1"/>
          </p:cNvSpPr>
          <p:nvPr>
            <p:ph type="title"/>
          </p:nvPr>
        </p:nvSpPr>
        <p:spPr>
          <a:xfrm>
            <a:off x="0" y="197312"/>
            <a:ext cx="12192000" cy="1580687"/>
          </a:xfrm>
          <a:noFill/>
        </p:spPr>
        <p:txBody>
          <a:bodyPr>
            <a:normAutofit/>
          </a:bodyPr>
          <a:lstStyle/>
          <a:p>
            <a:r>
              <a:rPr lang="en-US" sz="4400" dirty="0">
                <a:solidFill>
                  <a:srgbClr val="6C9AC3"/>
                </a:solidFill>
              </a:rPr>
              <a:t>     </a:t>
            </a:r>
            <a:endParaRPr lang="en-US" sz="6700" dirty="0">
              <a:solidFill>
                <a:srgbClr val="6C9AC3"/>
              </a:solidFill>
              <a:latin typeface="Palatino Linotype" panose="02040502050505030304" pitchFamily="18" charset="0"/>
              <a:cs typeface="Segoe UI Light" panose="020B0502040204020203" pitchFamily="34" charset="0"/>
            </a:endParaRPr>
          </a:p>
        </p:txBody>
      </p:sp>
      <p:sp>
        <p:nvSpPr>
          <p:cNvPr id="5" name="TextBox 4">
            <a:extLst>
              <a:ext uri="{FF2B5EF4-FFF2-40B4-BE49-F238E27FC236}">
                <a16:creationId xmlns:a16="http://schemas.microsoft.com/office/drawing/2014/main" id="{7D337760-CE63-4616-ACA3-1585B95477F9}"/>
              </a:ext>
            </a:extLst>
          </p:cNvPr>
          <p:cNvSpPr txBox="1"/>
          <p:nvPr/>
        </p:nvSpPr>
        <p:spPr>
          <a:xfrm>
            <a:off x="0" y="6550223"/>
            <a:ext cx="12192000" cy="307777"/>
          </a:xfrm>
          <a:prstGeom prst="rect">
            <a:avLst/>
          </a:prstGeom>
          <a:noFill/>
        </p:spPr>
        <p:txBody>
          <a:bodyPr wrap="square" rtlCol="0">
            <a:spAutoFit/>
          </a:bodyPr>
          <a:lstStyle/>
          <a:p>
            <a:r>
              <a:rPr lang="en-US" sz="1400" dirty="0">
                <a:solidFill>
                  <a:schemeClr val="tx1">
                    <a:lumMod val="65000"/>
                    <a:lumOff val="35000"/>
                  </a:schemeClr>
                </a:solidFill>
                <a:latin typeface="+mj-lt"/>
                <a:ea typeface="Verdana" panose="020B0604030504040204" pitchFamily="34" charset="0"/>
              </a:rPr>
              <a:t>Source: Glassner, A. (2021). </a:t>
            </a:r>
            <a:r>
              <a:rPr lang="en-US" sz="1400" i="1" dirty="0">
                <a:solidFill>
                  <a:schemeClr val="tx1">
                    <a:lumMod val="65000"/>
                    <a:lumOff val="35000"/>
                  </a:schemeClr>
                </a:solidFill>
                <a:latin typeface="+mj-lt"/>
                <a:ea typeface="Verdana" panose="020B0604030504040204" pitchFamily="34" charset="0"/>
              </a:rPr>
              <a:t>Deep learning: A visual approach</a:t>
            </a:r>
            <a:r>
              <a:rPr lang="en-US" sz="1400" dirty="0">
                <a:solidFill>
                  <a:schemeClr val="tx1">
                    <a:lumMod val="65000"/>
                    <a:lumOff val="35000"/>
                  </a:schemeClr>
                </a:solidFill>
                <a:latin typeface="+mj-lt"/>
                <a:ea typeface="Verdana" panose="020B0604030504040204" pitchFamily="34" charset="0"/>
              </a:rPr>
              <a:t>. </a:t>
            </a:r>
            <a:r>
              <a:rPr lang="en-US" sz="1400" b="0" i="0" dirty="0">
                <a:solidFill>
                  <a:schemeClr val="tx1">
                    <a:lumMod val="65000"/>
                    <a:lumOff val="35000"/>
                  </a:schemeClr>
                </a:solidFill>
                <a:effectLst/>
                <a:latin typeface="+mj-lt"/>
                <a:ea typeface="Verdana" panose="020B0604030504040204" pitchFamily="34" charset="0"/>
              </a:rPr>
              <a:t>San Francisco, CA: No Star</a:t>
            </a:r>
            <a:r>
              <a:rPr lang="en-US" sz="1400" dirty="0">
                <a:solidFill>
                  <a:schemeClr val="tx1">
                    <a:lumMod val="65000"/>
                    <a:lumOff val="35000"/>
                  </a:schemeClr>
                </a:solidFill>
                <a:latin typeface="+mj-lt"/>
                <a:ea typeface="Verdana" panose="020B0604030504040204" pitchFamily="34" charset="0"/>
              </a:rPr>
              <a:t>ch Press</a:t>
            </a:r>
            <a:r>
              <a:rPr lang="en-US" sz="1400" b="0" i="0" dirty="0">
                <a:solidFill>
                  <a:schemeClr val="tx1">
                    <a:lumMod val="65000"/>
                    <a:lumOff val="35000"/>
                  </a:schemeClr>
                </a:solidFill>
                <a:effectLst/>
                <a:latin typeface="+mj-lt"/>
                <a:ea typeface="Verdana" panose="020B0604030504040204" pitchFamily="34" charset="0"/>
              </a:rPr>
              <a:t>. (</a:t>
            </a:r>
            <a:r>
              <a:rPr lang="en-US" sz="1400" dirty="0">
                <a:solidFill>
                  <a:schemeClr val="tx1">
                    <a:lumMod val="65000"/>
                    <a:lumOff val="35000"/>
                  </a:schemeClr>
                </a:solidFill>
                <a:latin typeface="+mj-lt"/>
                <a:ea typeface="Verdana" panose="020B0604030504040204" pitchFamily="34" charset="0"/>
              </a:rPr>
              <a:t>page 355</a:t>
            </a:r>
            <a:r>
              <a:rPr lang="en-US" sz="1400" b="0" i="0" dirty="0">
                <a:solidFill>
                  <a:schemeClr val="tx1">
                    <a:lumMod val="65000"/>
                    <a:lumOff val="35000"/>
                  </a:schemeClr>
                </a:solidFill>
                <a:effectLst/>
                <a:latin typeface="+mj-lt"/>
                <a:ea typeface="Verdana" panose="020B0604030504040204" pitchFamily="34" charset="0"/>
              </a:rPr>
              <a:t>)</a:t>
            </a:r>
            <a:endParaRPr lang="en-US" sz="1400" dirty="0">
              <a:solidFill>
                <a:schemeClr val="tx1">
                  <a:lumMod val="65000"/>
                  <a:lumOff val="35000"/>
                </a:schemeClr>
              </a:solidFill>
              <a:latin typeface="+mj-lt"/>
              <a:ea typeface="Verdana" panose="020B0604030504040204" pitchFamily="34" charset="0"/>
            </a:endParaRPr>
          </a:p>
        </p:txBody>
      </p:sp>
      <p:pic>
        <p:nvPicPr>
          <p:cNvPr id="9" name="Picture 8">
            <a:extLst>
              <a:ext uri="{FF2B5EF4-FFF2-40B4-BE49-F238E27FC236}">
                <a16:creationId xmlns:a16="http://schemas.microsoft.com/office/drawing/2014/main" id="{CD2168FA-BC82-4463-9A2D-763DD3459C0C}"/>
              </a:ext>
            </a:extLst>
          </p:cNvPr>
          <p:cNvPicPr>
            <a:picLocks noChangeAspect="1"/>
          </p:cNvPicPr>
          <p:nvPr/>
        </p:nvPicPr>
        <p:blipFill>
          <a:blip r:embed="rId3"/>
          <a:stretch>
            <a:fillRect/>
          </a:stretch>
        </p:blipFill>
        <p:spPr>
          <a:xfrm>
            <a:off x="2920612" y="1567161"/>
            <a:ext cx="6730792" cy="3774860"/>
          </a:xfrm>
          <a:prstGeom prst="rect">
            <a:avLst/>
          </a:prstGeom>
        </p:spPr>
      </p:pic>
    </p:spTree>
    <p:extLst>
      <p:ext uri="{BB962C8B-B14F-4D97-AF65-F5344CB8AC3E}">
        <p14:creationId xmlns:p14="http://schemas.microsoft.com/office/powerpoint/2010/main" val="4160095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024DCCD-E8B4-4385-A997-0AC8FBC1678F}"/>
              </a:ext>
            </a:extLst>
          </p:cNvPr>
          <p:cNvPicPr>
            <a:picLocks noChangeAspect="1"/>
          </p:cNvPicPr>
          <p:nvPr/>
        </p:nvPicPr>
        <p:blipFill>
          <a:blip r:embed="rId3"/>
          <a:stretch>
            <a:fillRect/>
          </a:stretch>
        </p:blipFill>
        <p:spPr>
          <a:xfrm>
            <a:off x="2303055" y="1408730"/>
            <a:ext cx="7585890" cy="4040540"/>
          </a:xfrm>
          <a:prstGeom prst="rect">
            <a:avLst/>
          </a:prstGeom>
        </p:spPr>
      </p:pic>
      <p:sp>
        <p:nvSpPr>
          <p:cNvPr id="5" name="TextBox 4">
            <a:extLst>
              <a:ext uri="{FF2B5EF4-FFF2-40B4-BE49-F238E27FC236}">
                <a16:creationId xmlns:a16="http://schemas.microsoft.com/office/drawing/2014/main" id="{87573404-7D08-4E4B-98DB-29AED7782313}"/>
              </a:ext>
            </a:extLst>
          </p:cNvPr>
          <p:cNvSpPr txBox="1"/>
          <p:nvPr/>
        </p:nvSpPr>
        <p:spPr>
          <a:xfrm>
            <a:off x="2527443" y="5917915"/>
            <a:ext cx="4150759" cy="369332"/>
          </a:xfrm>
          <a:prstGeom prst="rect">
            <a:avLst/>
          </a:prstGeom>
          <a:noFill/>
        </p:spPr>
        <p:txBody>
          <a:bodyPr wrap="square" rtlCol="0">
            <a:spAutoFit/>
          </a:bodyPr>
          <a:lstStyle/>
          <a:p>
            <a:r>
              <a:rPr lang="en-US" dirty="0">
                <a:solidFill>
                  <a:schemeClr val="tx1">
                    <a:lumMod val="65000"/>
                    <a:lumOff val="35000"/>
                  </a:schemeClr>
                </a:solidFill>
                <a:latin typeface="Palatino Linotype" panose="02040502050505030304" pitchFamily="18" charset="0"/>
              </a:rPr>
              <a:t>The learning rate is too small</a:t>
            </a:r>
          </a:p>
        </p:txBody>
      </p:sp>
      <p:sp>
        <p:nvSpPr>
          <p:cNvPr id="6" name="TextBox 5">
            <a:extLst>
              <a:ext uri="{FF2B5EF4-FFF2-40B4-BE49-F238E27FC236}">
                <a16:creationId xmlns:a16="http://schemas.microsoft.com/office/drawing/2014/main" id="{CD8A85A0-D873-438F-A307-F5EC45F645B6}"/>
              </a:ext>
            </a:extLst>
          </p:cNvPr>
          <p:cNvSpPr txBox="1"/>
          <p:nvPr/>
        </p:nvSpPr>
        <p:spPr>
          <a:xfrm>
            <a:off x="0" y="6550223"/>
            <a:ext cx="12192000" cy="307777"/>
          </a:xfrm>
          <a:prstGeom prst="rect">
            <a:avLst/>
          </a:prstGeom>
          <a:noFill/>
        </p:spPr>
        <p:txBody>
          <a:bodyPr wrap="square" rtlCol="0">
            <a:spAutoFit/>
          </a:bodyPr>
          <a:lstStyle/>
          <a:p>
            <a:r>
              <a:rPr lang="en-US" sz="1400" dirty="0">
                <a:solidFill>
                  <a:schemeClr val="tx1">
                    <a:lumMod val="65000"/>
                    <a:lumOff val="35000"/>
                  </a:schemeClr>
                </a:solidFill>
                <a:latin typeface="+mj-lt"/>
                <a:ea typeface="Verdana" panose="020B0604030504040204" pitchFamily="34" charset="0"/>
              </a:rPr>
              <a:t>Source: Geron, A. (2021). </a:t>
            </a:r>
            <a:r>
              <a:rPr lang="en-US" sz="1400" i="1" dirty="0">
                <a:solidFill>
                  <a:schemeClr val="tx1">
                    <a:lumMod val="65000"/>
                    <a:lumOff val="35000"/>
                  </a:schemeClr>
                </a:solidFill>
                <a:latin typeface="+mj-lt"/>
                <a:ea typeface="Verdana" panose="020B0604030504040204" pitchFamily="34" charset="0"/>
              </a:rPr>
              <a:t>Hands-On Machine learning with Sci-Kit Learn, Keras &amp; Tensorflow</a:t>
            </a:r>
            <a:r>
              <a:rPr lang="en-US" sz="1400" dirty="0">
                <a:solidFill>
                  <a:schemeClr val="tx1">
                    <a:lumMod val="65000"/>
                    <a:lumOff val="35000"/>
                  </a:schemeClr>
                </a:solidFill>
                <a:latin typeface="+mj-lt"/>
                <a:ea typeface="Verdana" panose="020B0604030504040204" pitchFamily="34" charset="0"/>
              </a:rPr>
              <a:t>. </a:t>
            </a:r>
            <a:r>
              <a:rPr lang="en-US" sz="1400" b="0" i="0" dirty="0">
                <a:solidFill>
                  <a:schemeClr val="tx1">
                    <a:lumMod val="65000"/>
                    <a:lumOff val="35000"/>
                  </a:schemeClr>
                </a:solidFill>
                <a:effectLst/>
                <a:latin typeface="+mj-lt"/>
                <a:ea typeface="Verdana" panose="020B0604030504040204" pitchFamily="34" charset="0"/>
              </a:rPr>
              <a:t>Sebastopol, CA: </a:t>
            </a:r>
            <a:r>
              <a:rPr lang="en-US" sz="1400" dirty="0">
                <a:solidFill>
                  <a:schemeClr val="tx1">
                    <a:lumMod val="65000"/>
                    <a:lumOff val="35000"/>
                  </a:schemeClr>
                </a:solidFill>
                <a:latin typeface="+mj-lt"/>
                <a:ea typeface="Verdana" panose="020B0604030504040204" pitchFamily="34" charset="0"/>
              </a:rPr>
              <a:t>O’Reilly</a:t>
            </a:r>
            <a:r>
              <a:rPr lang="en-US" sz="1400" b="0" i="0" dirty="0">
                <a:solidFill>
                  <a:schemeClr val="tx1">
                    <a:lumMod val="65000"/>
                    <a:lumOff val="35000"/>
                  </a:schemeClr>
                </a:solidFill>
                <a:effectLst/>
                <a:latin typeface="+mj-lt"/>
                <a:ea typeface="Verdana" panose="020B0604030504040204" pitchFamily="34" charset="0"/>
              </a:rPr>
              <a:t>. (Chapter 4)</a:t>
            </a:r>
            <a:endParaRPr lang="en-US" sz="1400" dirty="0">
              <a:solidFill>
                <a:schemeClr val="tx1">
                  <a:lumMod val="65000"/>
                  <a:lumOff val="35000"/>
                </a:schemeClr>
              </a:solidFill>
              <a:latin typeface="+mj-lt"/>
              <a:ea typeface="Verdana" panose="020B0604030504040204" pitchFamily="34" charset="0"/>
            </a:endParaRPr>
          </a:p>
        </p:txBody>
      </p:sp>
    </p:spTree>
    <p:extLst>
      <p:ext uri="{BB962C8B-B14F-4D97-AF65-F5344CB8AC3E}">
        <p14:creationId xmlns:p14="http://schemas.microsoft.com/office/powerpoint/2010/main" val="2842615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7573404-7D08-4E4B-98DB-29AED7782313}"/>
              </a:ext>
            </a:extLst>
          </p:cNvPr>
          <p:cNvSpPr txBox="1"/>
          <p:nvPr/>
        </p:nvSpPr>
        <p:spPr>
          <a:xfrm>
            <a:off x="2332232" y="5989834"/>
            <a:ext cx="4150759" cy="369332"/>
          </a:xfrm>
          <a:prstGeom prst="rect">
            <a:avLst/>
          </a:prstGeom>
          <a:noFill/>
        </p:spPr>
        <p:txBody>
          <a:bodyPr wrap="square" rtlCol="0">
            <a:spAutoFit/>
          </a:bodyPr>
          <a:lstStyle/>
          <a:p>
            <a:r>
              <a:rPr lang="en-US" dirty="0">
                <a:solidFill>
                  <a:schemeClr val="tx1">
                    <a:lumMod val="65000"/>
                    <a:lumOff val="35000"/>
                  </a:schemeClr>
                </a:solidFill>
                <a:latin typeface="Palatino Linotype" panose="02040502050505030304" pitchFamily="18" charset="0"/>
              </a:rPr>
              <a:t>The learning rate is too large</a:t>
            </a:r>
          </a:p>
        </p:txBody>
      </p:sp>
      <p:pic>
        <p:nvPicPr>
          <p:cNvPr id="3" name="Picture 2">
            <a:extLst>
              <a:ext uri="{FF2B5EF4-FFF2-40B4-BE49-F238E27FC236}">
                <a16:creationId xmlns:a16="http://schemas.microsoft.com/office/drawing/2014/main" id="{C9C7EFA4-D67D-4707-88CB-E36D36ECF5FF}"/>
              </a:ext>
            </a:extLst>
          </p:cNvPr>
          <p:cNvPicPr>
            <a:picLocks noChangeAspect="1"/>
          </p:cNvPicPr>
          <p:nvPr/>
        </p:nvPicPr>
        <p:blipFill>
          <a:blip r:embed="rId3"/>
          <a:stretch>
            <a:fillRect/>
          </a:stretch>
        </p:blipFill>
        <p:spPr>
          <a:xfrm>
            <a:off x="2060466" y="1259900"/>
            <a:ext cx="8071067" cy="4338199"/>
          </a:xfrm>
          <a:prstGeom prst="rect">
            <a:avLst/>
          </a:prstGeom>
        </p:spPr>
      </p:pic>
      <p:sp>
        <p:nvSpPr>
          <p:cNvPr id="4" name="TextBox 3">
            <a:extLst>
              <a:ext uri="{FF2B5EF4-FFF2-40B4-BE49-F238E27FC236}">
                <a16:creationId xmlns:a16="http://schemas.microsoft.com/office/drawing/2014/main" id="{406473BC-067C-4E0B-8B7D-A0F6A9C8388E}"/>
              </a:ext>
            </a:extLst>
          </p:cNvPr>
          <p:cNvSpPr txBox="1"/>
          <p:nvPr/>
        </p:nvSpPr>
        <p:spPr>
          <a:xfrm>
            <a:off x="0" y="6550223"/>
            <a:ext cx="12192000" cy="307777"/>
          </a:xfrm>
          <a:prstGeom prst="rect">
            <a:avLst/>
          </a:prstGeom>
          <a:noFill/>
        </p:spPr>
        <p:txBody>
          <a:bodyPr wrap="square" rtlCol="0">
            <a:spAutoFit/>
          </a:bodyPr>
          <a:lstStyle/>
          <a:p>
            <a:r>
              <a:rPr lang="en-US" sz="1400" dirty="0">
                <a:solidFill>
                  <a:schemeClr val="tx1">
                    <a:lumMod val="65000"/>
                    <a:lumOff val="35000"/>
                  </a:schemeClr>
                </a:solidFill>
                <a:latin typeface="+mj-lt"/>
                <a:ea typeface="Verdana" panose="020B0604030504040204" pitchFamily="34" charset="0"/>
              </a:rPr>
              <a:t>Source: Geron, A. (2021). </a:t>
            </a:r>
            <a:r>
              <a:rPr lang="en-US" sz="1400" i="1" dirty="0">
                <a:solidFill>
                  <a:schemeClr val="tx1">
                    <a:lumMod val="65000"/>
                    <a:lumOff val="35000"/>
                  </a:schemeClr>
                </a:solidFill>
                <a:latin typeface="+mj-lt"/>
                <a:ea typeface="Verdana" panose="020B0604030504040204" pitchFamily="34" charset="0"/>
              </a:rPr>
              <a:t>Hands-On Machine learning with Sci-Kit Learn, Keras &amp; Tensorflow</a:t>
            </a:r>
            <a:r>
              <a:rPr lang="en-US" sz="1400" dirty="0">
                <a:solidFill>
                  <a:schemeClr val="tx1">
                    <a:lumMod val="65000"/>
                    <a:lumOff val="35000"/>
                  </a:schemeClr>
                </a:solidFill>
                <a:latin typeface="+mj-lt"/>
                <a:ea typeface="Verdana" panose="020B0604030504040204" pitchFamily="34" charset="0"/>
              </a:rPr>
              <a:t>. </a:t>
            </a:r>
            <a:r>
              <a:rPr lang="en-US" sz="1400" b="0" i="0" dirty="0">
                <a:solidFill>
                  <a:schemeClr val="tx1">
                    <a:lumMod val="65000"/>
                    <a:lumOff val="35000"/>
                  </a:schemeClr>
                </a:solidFill>
                <a:effectLst/>
                <a:latin typeface="+mj-lt"/>
                <a:ea typeface="Verdana" panose="020B0604030504040204" pitchFamily="34" charset="0"/>
              </a:rPr>
              <a:t>Sebastopol, CA: </a:t>
            </a:r>
            <a:r>
              <a:rPr lang="en-US" sz="1400" dirty="0">
                <a:solidFill>
                  <a:schemeClr val="tx1">
                    <a:lumMod val="65000"/>
                    <a:lumOff val="35000"/>
                  </a:schemeClr>
                </a:solidFill>
                <a:latin typeface="+mj-lt"/>
                <a:ea typeface="Verdana" panose="020B0604030504040204" pitchFamily="34" charset="0"/>
              </a:rPr>
              <a:t>O’Reilly</a:t>
            </a:r>
            <a:r>
              <a:rPr lang="en-US" sz="1400" b="0" i="0" dirty="0">
                <a:solidFill>
                  <a:schemeClr val="tx1">
                    <a:lumMod val="65000"/>
                    <a:lumOff val="35000"/>
                  </a:schemeClr>
                </a:solidFill>
                <a:effectLst/>
                <a:latin typeface="+mj-lt"/>
                <a:ea typeface="Verdana" panose="020B0604030504040204" pitchFamily="34" charset="0"/>
              </a:rPr>
              <a:t>. (Chapter 4)</a:t>
            </a:r>
            <a:endParaRPr lang="en-US" sz="1400" dirty="0">
              <a:solidFill>
                <a:schemeClr val="tx1">
                  <a:lumMod val="65000"/>
                  <a:lumOff val="35000"/>
                </a:schemeClr>
              </a:solidFill>
              <a:latin typeface="+mj-lt"/>
              <a:ea typeface="Verdana" panose="020B0604030504040204" pitchFamily="34" charset="0"/>
            </a:endParaRPr>
          </a:p>
        </p:txBody>
      </p:sp>
    </p:spTree>
    <p:extLst>
      <p:ext uri="{BB962C8B-B14F-4D97-AF65-F5344CB8AC3E}">
        <p14:creationId xmlns:p14="http://schemas.microsoft.com/office/powerpoint/2010/main" val="2552396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5499</TotalTime>
  <Words>3898</Words>
  <Application>Microsoft Office PowerPoint</Application>
  <PresentationFormat>Widescreen</PresentationFormat>
  <Paragraphs>228</Paragraphs>
  <Slides>33</Slides>
  <Notes>33</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33</vt:i4>
      </vt:variant>
    </vt:vector>
  </HeadingPairs>
  <TitlesOfParts>
    <vt:vector size="41" baseType="lpstr">
      <vt:lpstr>Arial</vt:lpstr>
      <vt:lpstr>Calibri</vt:lpstr>
      <vt:lpstr>Calibri Light</vt:lpstr>
      <vt:lpstr>Lato</vt:lpstr>
      <vt:lpstr>Palatino Linotype</vt:lpstr>
      <vt:lpstr>Wingdings</vt:lpstr>
      <vt:lpstr>Office Theme</vt:lpstr>
      <vt:lpstr>Visio</vt:lpstr>
      <vt:lpstr>PowerPoint Presentation</vt:lpstr>
      <vt:lpstr>PowerPoint Presentation</vt:lpstr>
      <vt:lpstr>PowerPoint Presentation</vt:lpstr>
      <vt:lpstr>PowerPoint Presentation</vt:lpstr>
      <vt:lpstr>PowerPoint Presentation</vt:lpstr>
      <vt:lpstr>PowerPoint Presentation</vt:lpstr>
      <vt:lpstr>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Summary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Deep Learning Workshop</dc:title>
  <dc:creator>Maxwell,Daniel</dc:creator>
  <cp:lastModifiedBy>Maxwell,Daniel</cp:lastModifiedBy>
  <cp:revision>615</cp:revision>
  <dcterms:created xsi:type="dcterms:W3CDTF">2021-03-18T17:30:04Z</dcterms:created>
  <dcterms:modified xsi:type="dcterms:W3CDTF">2022-11-22T15:24:08Z</dcterms:modified>
</cp:coreProperties>
</file>